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407" r:id="rId3"/>
    <p:sldId id="456" r:id="rId4"/>
    <p:sldId id="425" r:id="rId5"/>
    <p:sldId id="457" r:id="rId6"/>
    <p:sldId id="458" r:id="rId7"/>
    <p:sldId id="459" r:id="rId8"/>
    <p:sldId id="460" r:id="rId9"/>
    <p:sldId id="461" r:id="rId10"/>
    <p:sldId id="462" r:id="rId11"/>
    <p:sldId id="463" r:id="rId12"/>
    <p:sldId id="464" r:id="rId13"/>
    <p:sldId id="466" r:id="rId14"/>
    <p:sldId id="467" r:id="rId15"/>
    <p:sldId id="465" r:id="rId16"/>
    <p:sldId id="469" r:id="rId17"/>
    <p:sldId id="470" r:id="rId18"/>
    <p:sldId id="471" r:id="rId19"/>
    <p:sldId id="472" r:id="rId20"/>
    <p:sldId id="477" r:id="rId21"/>
    <p:sldId id="474" r:id="rId22"/>
    <p:sldId id="478" r:id="rId23"/>
    <p:sldId id="480" r:id="rId24"/>
    <p:sldId id="481"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990CA09-83B5-4B3D-B7C7-FA2ECBE18771}">
          <p14:sldIdLst>
            <p14:sldId id="257"/>
            <p14:sldId id="407"/>
            <p14:sldId id="456"/>
            <p14:sldId id="425"/>
            <p14:sldId id="457"/>
            <p14:sldId id="458"/>
            <p14:sldId id="459"/>
            <p14:sldId id="460"/>
            <p14:sldId id="461"/>
            <p14:sldId id="462"/>
            <p14:sldId id="463"/>
            <p14:sldId id="464"/>
            <p14:sldId id="466"/>
            <p14:sldId id="467"/>
            <p14:sldId id="465"/>
            <p14:sldId id="469"/>
            <p14:sldId id="470"/>
            <p14:sldId id="471"/>
            <p14:sldId id="472"/>
            <p14:sldId id="477"/>
            <p14:sldId id="474"/>
            <p14:sldId id="478"/>
            <p14:sldId id="480"/>
            <p14:sldId id="481"/>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p:cViewPr varScale="1">
        <p:scale>
          <a:sx n="62" d="100"/>
          <a:sy n="62" d="100"/>
        </p:scale>
        <p:origin x="96" y="13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3/28/2019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3/28/2019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2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226840" y="2399509"/>
            <a:ext cx="9805194" cy="1649170"/>
          </a:xfrm>
        </p:spPr>
        <p:txBody>
          <a:bodyPr>
            <a:noAutofit/>
          </a:bodyPr>
          <a:lstStyle/>
          <a:p>
            <a:pPr algn="ctr"/>
            <a:r>
              <a:rPr lang="zh-CN" altLang="en-US" dirty="0">
                <a:latin typeface="微软雅黑" panose="020B0503020204020204" pitchFamily="34" charset="-122"/>
                <a:ea typeface="微软雅黑" panose="020B0503020204020204" pitchFamily="34" charset="-122"/>
              </a:rPr>
              <a:t>光片荧光显微镜结合微流体系统</a:t>
            </a:r>
            <a:br>
              <a:rPr lang="en-US" altLang="zh-CN" dirty="0">
                <a:latin typeface="微软雅黑" panose="020B0503020204020204" pitchFamily="34" charset="-122"/>
                <a:ea typeface="微软雅黑" panose="020B0503020204020204" pitchFamily="34" charset="-122"/>
              </a:rPr>
            </a:br>
            <a:endParaRPr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3" name="副标题 2"/>
          <p:cNvSpPr>
            <a:spLocks noGrp="1"/>
          </p:cNvSpPr>
          <p:nvPr>
            <p:ph type="subTitle" idx="1"/>
          </p:nvPr>
        </p:nvSpPr>
        <p:spPr>
          <a:xfrm>
            <a:off x="5297715" y="4845267"/>
            <a:ext cx="6350052" cy="1166148"/>
          </a:xfrm>
        </p:spPr>
        <p:txBody>
          <a:bodyPr>
            <a:normAutofit/>
          </a:bodyPr>
          <a:lstStyle/>
          <a:p>
            <a:pPr algn="r"/>
            <a:r>
              <a:rPr lang="zh-CN" altLang="en-US" sz="2800" dirty="0">
                <a:solidFill>
                  <a:schemeClr val="tx1"/>
                </a:solidFill>
                <a:latin typeface="微软雅黑" panose="020B0503020204020204" pitchFamily="34" charset="-122"/>
                <a:ea typeface="微软雅黑" panose="020B0503020204020204" pitchFamily="34" charset="-122"/>
              </a:rPr>
              <a:t>畅星兆</a:t>
            </a:r>
            <a:endParaRPr lang="en-US" altLang="zh-CN" sz="2800" dirty="0">
              <a:solidFill>
                <a:schemeClr val="tx1"/>
              </a:solidFill>
              <a:latin typeface="微软雅黑" panose="020B0503020204020204" pitchFamily="34" charset="-122"/>
              <a:ea typeface="微软雅黑" panose="020B0503020204020204" pitchFamily="34" charset="-122"/>
            </a:endParaRPr>
          </a:p>
          <a:p>
            <a:pPr algn="r"/>
            <a:r>
              <a:rPr lang="zh-CN" altLang="en-US" sz="2800" dirty="0">
                <a:solidFill>
                  <a:schemeClr val="tx1"/>
                </a:solidFill>
                <a:latin typeface="微软雅黑" panose="020B0503020204020204" pitchFamily="34" charset="-122"/>
                <a:ea typeface="微软雅黑" panose="020B0503020204020204" pitchFamily="34" charset="-122"/>
              </a:rPr>
              <a:t>日期：</a:t>
            </a:r>
            <a:r>
              <a:rPr lang="en-US" altLang="zh-CN" sz="2800">
                <a:solidFill>
                  <a:schemeClr val="tx1"/>
                </a:solidFill>
                <a:latin typeface="微软雅黑" panose="020B0503020204020204" pitchFamily="34" charset="-122"/>
                <a:ea typeface="微软雅黑" panose="020B0503020204020204" pitchFamily="34" charset="-122"/>
              </a:rPr>
              <a:t>2018.03.24</a:t>
            </a:r>
            <a:endParaRPr lang="en-US" altLang="zh-CN" sz="28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80545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lstStyle/>
          <a:p>
            <a:r>
              <a:rPr lang="zh-CN" altLang="en-US" dirty="0">
                <a:solidFill>
                  <a:schemeClr val="accent1"/>
                </a:solidFill>
                <a:latin typeface="微软雅黑" panose="020B0503020204020204" pitchFamily="34" charset="-122"/>
                <a:ea typeface="微软雅黑" panose="020B0503020204020204" pitchFamily="34" charset="-122"/>
              </a:rPr>
              <a:t>关键参数</a:t>
            </a:r>
          </a:p>
        </p:txBody>
      </p:sp>
      <p:sp>
        <p:nvSpPr>
          <p:cNvPr id="3" name="内容占位符 2"/>
          <p:cNvSpPr>
            <a:spLocks noGrp="1"/>
          </p:cNvSpPr>
          <p:nvPr>
            <p:ph idx="1"/>
          </p:nvPr>
        </p:nvSpPr>
        <p:spPr>
          <a:xfrm>
            <a:off x="1002631" y="1672795"/>
            <a:ext cx="3857139" cy="4314651"/>
          </a:xfrm>
        </p:spPr>
        <p:txBody>
          <a:bodyPr>
            <a:normAutofit/>
          </a:bodyPr>
          <a:lstStyle/>
          <a:p>
            <a:r>
              <a:rPr lang="zh-CN" altLang="en-US" dirty="0">
                <a:latin typeface="微软雅黑" panose="020B0503020204020204" pitchFamily="34" charset="-122"/>
                <a:ea typeface="微软雅黑" panose="020B0503020204020204" pitchFamily="34" charset="-122"/>
              </a:rPr>
              <a:t>横向分辨率：未提及 </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光片厚度：</a:t>
            </a:r>
            <a:r>
              <a:rPr lang="en-US" altLang="zh-CN" dirty="0">
                <a:latin typeface="微软雅黑" panose="020B0503020204020204" pitchFamily="34" charset="-122"/>
                <a:ea typeface="微软雅黑" panose="020B0503020204020204" pitchFamily="34" charset="-122"/>
              </a:rPr>
              <a:t>4.53 </a:t>
            </a:r>
            <a:r>
              <a:rPr lang="en-US" altLang="zh-CN" dirty="0" err="1">
                <a:latin typeface="微软雅黑" panose="020B0503020204020204" pitchFamily="34" charset="-122"/>
                <a:ea typeface="微软雅黑" panose="020B0503020204020204" pitchFamily="34" charset="-122"/>
              </a:rPr>
              <a:t>μm</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成像速度：</a:t>
            </a:r>
            <a:r>
              <a:rPr lang="en-US" altLang="zh-CN" dirty="0">
                <a:latin typeface="微软雅黑" panose="020B0503020204020204" pitchFamily="34" charset="-122"/>
                <a:ea typeface="微软雅黑" panose="020B0503020204020204" pitchFamily="34" charset="-122"/>
              </a:rPr>
              <a:t>565</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frames/s</a:t>
            </a:r>
          </a:p>
          <a:p>
            <a:r>
              <a:rPr lang="zh-CN" altLang="en-US" dirty="0">
                <a:latin typeface="微软雅黑" panose="020B0503020204020204" pitchFamily="34" charset="-122"/>
                <a:ea typeface="微软雅黑" panose="020B0503020204020204" pitchFamily="34" charset="-122"/>
              </a:rPr>
              <a:t>照明物镜：</a:t>
            </a:r>
            <a:r>
              <a:rPr lang="en-US" altLang="zh-CN" dirty="0">
                <a:latin typeface="微软雅黑" panose="020B0503020204020204" pitchFamily="34" charset="-122"/>
                <a:ea typeface="微软雅黑" panose="020B0503020204020204" pitchFamily="34" charset="-122"/>
              </a:rPr>
              <a:t>  4╳, NA 0.1</a:t>
            </a:r>
          </a:p>
          <a:p>
            <a:r>
              <a:rPr lang="zh-CN" altLang="en-US" dirty="0">
                <a:latin typeface="微软雅黑" panose="020B0503020204020204" pitchFamily="34" charset="-122"/>
                <a:ea typeface="微软雅黑" panose="020B0503020204020204" pitchFamily="34" charset="-122"/>
              </a:rPr>
              <a:t>成像物镜：</a:t>
            </a:r>
            <a:r>
              <a:rPr lang="en-US" altLang="zh-CN" dirty="0">
                <a:latin typeface="微软雅黑" panose="020B0503020204020204" pitchFamily="34" charset="-122"/>
                <a:ea typeface="微软雅黑" panose="020B0503020204020204" pitchFamily="34" charset="-122"/>
              </a:rPr>
              <a:t>20╳, NA 0.4</a:t>
            </a:r>
          </a:p>
        </p:txBody>
      </p:sp>
      <p:pic>
        <p:nvPicPr>
          <p:cNvPr id="4" name="图片 3">
            <a:extLst>
              <a:ext uri="{FF2B5EF4-FFF2-40B4-BE49-F238E27FC236}">
                <a16:creationId xmlns:a16="http://schemas.microsoft.com/office/drawing/2014/main" id="{7711C829-390F-4F9C-B4E0-9B009F554298}"/>
              </a:ext>
            </a:extLst>
          </p:cNvPr>
          <p:cNvPicPr>
            <a:picLocks noChangeAspect="1"/>
          </p:cNvPicPr>
          <p:nvPr/>
        </p:nvPicPr>
        <p:blipFill>
          <a:blip r:embed="rId2"/>
          <a:stretch>
            <a:fillRect/>
          </a:stretch>
        </p:blipFill>
        <p:spPr>
          <a:xfrm>
            <a:off x="4597515" y="1670587"/>
            <a:ext cx="7200000" cy="2190476"/>
          </a:xfrm>
          <a:prstGeom prst="rect">
            <a:avLst/>
          </a:prstGeom>
        </p:spPr>
      </p:pic>
      <p:sp>
        <p:nvSpPr>
          <p:cNvPr id="7" name="文本框 6">
            <a:extLst>
              <a:ext uri="{FF2B5EF4-FFF2-40B4-BE49-F238E27FC236}">
                <a16:creationId xmlns:a16="http://schemas.microsoft.com/office/drawing/2014/main" id="{0C919D7F-9EC1-4025-B5C3-0826E3205091}"/>
              </a:ext>
            </a:extLst>
          </p:cNvPr>
          <p:cNvSpPr txBox="1"/>
          <p:nvPr/>
        </p:nvSpPr>
        <p:spPr>
          <a:xfrm>
            <a:off x="7878918" y="3968127"/>
            <a:ext cx="1107996" cy="369332"/>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光片性质</a:t>
            </a:r>
          </a:p>
        </p:txBody>
      </p:sp>
      <p:sp>
        <p:nvSpPr>
          <p:cNvPr id="8" name="文本框 7">
            <a:extLst>
              <a:ext uri="{FF2B5EF4-FFF2-40B4-BE49-F238E27FC236}">
                <a16:creationId xmlns:a16="http://schemas.microsoft.com/office/drawing/2014/main" id="{93099022-EB5B-47DA-BD7F-5B5F4E94CF2D}"/>
              </a:ext>
            </a:extLst>
          </p:cNvPr>
          <p:cNvSpPr txBox="1"/>
          <p:nvPr/>
        </p:nvSpPr>
        <p:spPr>
          <a:xfrm>
            <a:off x="6579684" y="4337459"/>
            <a:ext cx="3706464"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Chelur</a:t>
            </a:r>
            <a:r>
              <a:rPr lang="en-US" altLang="zh-CN" sz="1200" dirty="0">
                <a:latin typeface="微软雅黑" panose="020B0503020204020204" pitchFamily="34" charset="-122"/>
                <a:ea typeface="微软雅黑" panose="020B0503020204020204" pitchFamily="34" charset="-122"/>
              </a:rPr>
              <a:t> K. Rasmi et al., Applied Physics, 2017</a:t>
            </a:r>
            <a:r>
              <a:rPr lang="zh-CN" altLang="en-US" sz="1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803843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normAutofit/>
          </a:bodyPr>
          <a:lstStyle/>
          <a:p>
            <a:r>
              <a:rPr lang="zh-CN" altLang="en-US" dirty="0">
                <a:solidFill>
                  <a:schemeClr val="accent1"/>
                </a:solidFill>
                <a:latin typeface="微软雅黑" panose="020B0503020204020204" pitchFamily="34" charset="-122"/>
                <a:ea typeface="微软雅黑" panose="020B0503020204020204" pitchFamily="34" charset="-122"/>
              </a:rPr>
              <a:t>结果图</a:t>
            </a:r>
          </a:p>
        </p:txBody>
      </p:sp>
      <p:pic>
        <p:nvPicPr>
          <p:cNvPr id="4" name="图片 3">
            <a:extLst>
              <a:ext uri="{FF2B5EF4-FFF2-40B4-BE49-F238E27FC236}">
                <a16:creationId xmlns:a16="http://schemas.microsoft.com/office/drawing/2014/main" id="{1E9CC334-0297-457F-A6F0-5C7257C30709}"/>
              </a:ext>
            </a:extLst>
          </p:cNvPr>
          <p:cNvPicPr>
            <a:picLocks noChangeAspect="1"/>
          </p:cNvPicPr>
          <p:nvPr/>
        </p:nvPicPr>
        <p:blipFill>
          <a:blip r:embed="rId2"/>
          <a:stretch>
            <a:fillRect/>
          </a:stretch>
        </p:blipFill>
        <p:spPr>
          <a:xfrm>
            <a:off x="874296" y="1443965"/>
            <a:ext cx="10555704" cy="3116748"/>
          </a:xfrm>
          <a:prstGeom prst="rect">
            <a:avLst/>
          </a:prstGeom>
        </p:spPr>
      </p:pic>
      <p:sp>
        <p:nvSpPr>
          <p:cNvPr id="7" name="文本框 6">
            <a:extLst>
              <a:ext uri="{FF2B5EF4-FFF2-40B4-BE49-F238E27FC236}">
                <a16:creationId xmlns:a16="http://schemas.microsoft.com/office/drawing/2014/main" id="{4C30A265-A1D7-4646-843C-7684B006205C}"/>
              </a:ext>
            </a:extLst>
          </p:cNvPr>
          <p:cNvSpPr txBox="1"/>
          <p:nvPr/>
        </p:nvSpPr>
        <p:spPr>
          <a:xfrm>
            <a:off x="874297" y="4985800"/>
            <a:ext cx="10555704"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第一排为原始图像，第二排为相应的经过</a:t>
            </a:r>
            <a:r>
              <a:rPr lang="en-US" altLang="zh-CN" dirty="0">
                <a:latin typeface="微软雅黑" panose="020B0503020204020204" pitchFamily="34" charset="-122"/>
                <a:ea typeface="微软雅黑" panose="020B0503020204020204" pitchFamily="34" charset="-122"/>
              </a:rPr>
              <a:t>ML</a:t>
            </a:r>
            <a:r>
              <a:rPr lang="zh-CN" altLang="en-US" dirty="0">
                <a:latin typeface="微软雅黑" panose="020B0503020204020204" pitchFamily="34" charset="-122"/>
                <a:ea typeface="微软雅黑" panose="020B0503020204020204" pitchFamily="34" charset="-122"/>
              </a:rPr>
              <a:t>去卷积（</a:t>
            </a:r>
            <a:r>
              <a:rPr lang="en-US" altLang="zh-CN" dirty="0">
                <a:latin typeface="微软雅黑" panose="020B0503020204020204" pitchFamily="34" charset="-122"/>
                <a:ea typeface="微软雅黑" panose="020B0503020204020204" pitchFamily="34" charset="-122"/>
              </a:rPr>
              <a:t>maximum likelihood deconvolution</a:t>
            </a:r>
            <a:r>
              <a:rPr lang="zh-CN" altLang="en-US" dirty="0">
                <a:latin typeface="微软雅黑" panose="020B0503020204020204" pitchFamily="34" charset="-122"/>
                <a:ea typeface="微软雅黑" panose="020B0503020204020204" pitchFamily="34" charset="-122"/>
              </a:rPr>
              <a:t>）处理后的图像。比例尺：</a:t>
            </a:r>
            <a:r>
              <a:rPr lang="en-US" altLang="zh-CN" dirty="0">
                <a:latin typeface="微软雅黑" panose="020B0503020204020204" pitchFamily="34" charset="-122"/>
                <a:ea typeface="微软雅黑" panose="020B0503020204020204" pitchFamily="34" charset="-122"/>
              </a:rPr>
              <a:t>13.2 </a:t>
            </a:r>
            <a:r>
              <a:rPr lang="el-GR" altLang="zh-CN" dirty="0">
                <a:latin typeface="微软雅黑" panose="020B0503020204020204" pitchFamily="34" charset="-122"/>
                <a:ea typeface="微软雅黑" panose="020B0503020204020204" pitchFamily="34" charset="-122"/>
              </a:rPr>
              <a:t>μ</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a:t>
            </a:r>
          </a:p>
        </p:txBody>
      </p:sp>
      <p:sp>
        <p:nvSpPr>
          <p:cNvPr id="11" name="文本框 10">
            <a:extLst>
              <a:ext uri="{FF2B5EF4-FFF2-40B4-BE49-F238E27FC236}">
                <a16:creationId xmlns:a16="http://schemas.microsoft.com/office/drawing/2014/main" id="{4EE27240-659A-4881-AC8D-6E6521282AD1}"/>
              </a:ext>
            </a:extLst>
          </p:cNvPr>
          <p:cNvSpPr txBox="1"/>
          <p:nvPr/>
        </p:nvSpPr>
        <p:spPr>
          <a:xfrm>
            <a:off x="4042611" y="5614882"/>
            <a:ext cx="3706464"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Chelur</a:t>
            </a:r>
            <a:r>
              <a:rPr lang="en-US" altLang="zh-CN" sz="1200" dirty="0">
                <a:latin typeface="微软雅黑" panose="020B0503020204020204" pitchFamily="34" charset="-122"/>
                <a:ea typeface="微软雅黑" panose="020B0503020204020204" pitchFamily="34" charset="-122"/>
              </a:rPr>
              <a:t> K. Rasmi et al., Applied Physics, 2017</a:t>
            </a:r>
            <a:r>
              <a:rPr lang="zh-CN" altLang="en-US" sz="1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212461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normAutofit/>
          </a:bodyPr>
          <a:lstStyle/>
          <a:p>
            <a:r>
              <a:rPr lang="zh-CN" altLang="en-US" dirty="0">
                <a:solidFill>
                  <a:schemeClr val="accent1"/>
                </a:solidFill>
                <a:latin typeface="微软雅黑" panose="020B0503020204020204" pitchFamily="34" charset="-122"/>
                <a:ea typeface="微软雅黑" panose="020B0503020204020204" pitchFamily="34" charset="-122"/>
              </a:rPr>
              <a:t>流动速度对于成像质量的影响</a:t>
            </a:r>
          </a:p>
        </p:txBody>
      </p:sp>
      <p:pic>
        <p:nvPicPr>
          <p:cNvPr id="3" name="图片 2">
            <a:extLst>
              <a:ext uri="{FF2B5EF4-FFF2-40B4-BE49-F238E27FC236}">
                <a16:creationId xmlns:a16="http://schemas.microsoft.com/office/drawing/2014/main" id="{036749E1-E3F6-417F-B591-BB8D58872853}"/>
              </a:ext>
            </a:extLst>
          </p:cNvPr>
          <p:cNvPicPr>
            <a:picLocks noChangeAspect="1"/>
          </p:cNvPicPr>
          <p:nvPr/>
        </p:nvPicPr>
        <p:blipFill>
          <a:blip r:embed="rId2"/>
          <a:stretch>
            <a:fillRect/>
          </a:stretch>
        </p:blipFill>
        <p:spPr>
          <a:xfrm>
            <a:off x="1234095" y="1520117"/>
            <a:ext cx="9723809" cy="3180952"/>
          </a:xfrm>
          <a:prstGeom prst="rect">
            <a:avLst/>
          </a:prstGeom>
        </p:spPr>
      </p:pic>
      <p:sp>
        <p:nvSpPr>
          <p:cNvPr id="5" name="文本框 4">
            <a:extLst>
              <a:ext uri="{FF2B5EF4-FFF2-40B4-BE49-F238E27FC236}">
                <a16:creationId xmlns:a16="http://schemas.microsoft.com/office/drawing/2014/main" id="{EA340E36-22D1-4FED-BC95-EFC8CA0498DC}"/>
              </a:ext>
            </a:extLst>
          </p:cNvPr>
          <p:cNvSpPr txBox="1"/>
          <p:nvPr/>
        </p:nvSpPr>
        <p:spPr>
          <a:xfrm>
            <a:off x="1234095" y="4968551"/>
            <a:ext cx="9723809" cy="646331"/>
          </a:xfrm>
          <a:prstGeom prst="rect">
            <a:avLst/>
          </a:prstGeom>
          <a:noFill/>
        </p:spPr>
        <p:txBody>
          <a:bodyPr wrap="square" rtlCol="0">
            <a:spAutoFit/>
          </a:bodyPr>
          <a:lstStyle/>
          <a:p>
            <a:pPr algn="l"/>
            <a:r>
              <a:rPr lang="zh-CN" altLang="en-US" dirty="0">
                <a:latin typeface="微软雅黑" panose="020B0503020204020204" pitchFamily="34" charset="-122"/>
                <a:ea typeface="微软雅黑" panose="020B0503020204020204" pitchFamily="34" charset="-122"/>
              </a:rPr>
              <a:t>上图中为在不同流动速度下对直径</a:t>
            </a:r>
            <a:r>
              <a:rPr lang="en-US" altLang="zh-CN" dirty="0">
                <a:latin typeface="微软雅黑" panose="020B0503020204020204" pitchFamily="34" charset="-122"/>
                <a:ea typeface="微软雅黑" panose="020B0503020204020204" pitchFamily="34" charset="-122"/>
              </a:rPr>
              <a:t>175 nm</a:t>
            </a:r>
            <a:r>
              <a:rPr lang="zh-CN" altLang="en-US" dirty="0">
                <a:latin typeface="微软雅黑" panose="020B0503020204020204" pitchFamily="34" charset="-122"/>
                <a:ea typeface="微软雅黑" panose="020B0503020204020204" pitchFamily="34" charset="-122"/>
              </a:rPr>
              <a:t>的荧光珠进行成像测得的荧光珠直径，三幅图对应的流动速度分别为：</a:t>
            </a:r>
            <a:r>
              <a:rPr lang="en-US" altLang="zh-CN" dirty="0">
                <a:latin typeface="微软雅黑" panose="020B0503020204020204" pitchFamily="34" charset="-122"/>
                <a:ea typeface="微软雅黑" panose="020B0503020204020204" pitchFamily="34" charset="-122"/>
              </a:rPr>
              <a:t>1000</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2000</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3000 </a:t>
            </a:r>
            <a:r>
              <a:rPr lang="en-US" altLang="zh-CN" dirty="0" err="1">
                <a:latin typeface="微软雅黑" panose="020B0503020204020204" pitchFamily="34" charset="-122"/>
                <a:ea typeface="微软雅黑" panose="020B0503020204020204" pitchFamily="34" charset="-122"/>
              </a:rPr>
              <a:t>nL</a:t>
            </a:r>
            <a:r>
              <a:rPr lang="en-US" altLang="zh-CN" dirty="0">
                <a:latin typeface="微软雅黑" panose="020B0503020204020204" pitchFamily="34" charset="-122"/>
                <a:ea typeface="微软雅黑" panose="020B0503020204020204" pitchFamily="34" charset="-122"/>
              </a:rPr>
              <a:t>/min</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6B157298-7F56-47A4-9D07-B9B33AB7190C}"/>
              </a:ext>
            </a:extLst>
          </p:cNvPr>
          <p:cNvSpPr txBox="1"/>
          <p:nvPr/>
        </p:nvSpPr>
        <p:spPr>
          <a:xfrm>
            <a:off x="4042611" y="5614882"/>
            <a:ext cx="3706464"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Chelur</a:t>
            </a:r>
            <a:r>
              <a:rPr lang="en-US" altLang="zh-CN" sz="1200" dirty="0">
                <a:latin typeface="微软雅黑" panose="020B0503020204020204" pitchFamily="34" charset="-122"/>
                <a:ea typeface="微软雅黑" panose="020B0503020204020204" pitchFamily="34" charset="-122"/>
              </a:rPr>
              <a:t> K. Rasmi et al., Applied Physics, 2017</a:t>
            </a:r>
            <a:r>
              <a:rPr lang="zh-CN" altLang="en-US" sz="1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781419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normAutofit/>
          </a:bodyPr>
          <a:lstStyle/>
          <a:p>
            <a:r>
              <a:rPr lang="en-US" altLang="zh-CN" dirty="0" err="1">
                <a:solidFill>
                  <a:schemeClr val="accent1"/>
                </a:solidFill>
                <a:latin typeface="微软雅黑" panose="020B0503020204020204" pitchFamily="34" charset="-122"/>
                <a:ea typeface="微软雅黑" panose="020B0503020204020204" pitchFamily="34" charset="-122"/>
              </a:rPr>
              <a:t>OpenSpinMicroscopy</a:t>
            </a:r>
            <a:r>
              <a:rPr lang="en-US" altLang="zh-CN" dirty="0">
                <a:solidFill>
                  <a:schemeClr val="accent1"/>
                </a:solidFill>
                <a:latin typeface="微软雅黑" panose="020B0503020204020204" pitchFamily="34" charset="-122"/>
                <a:ea typeface="微软雅黑" panose="020B0503020204020204" pitchFamily="34" charset="-122"/>
              </a:rPr>
              <a:t> platform</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1A1F7453-FE91-4E8A-9F92-4867E791FFAB}"/>
              </a:ext>
            </a:extLst>
          </p:cNvPr>
          <p:cNvSpPr txBox="1"/>
          <p:nvPr/>
        </p:nvSpPr>
        <p:spPr>
          <a:xfrm>
            <a:off x="8742947" y="2334126"/>
            <a:ext cx="184731" cy="369332"/>
          </a:xfrm>
          <a:prstGeom prst="rect">
            <a:avLst/>
          </a:prstGeom>
          <a:noFill/>
        </p:spPr>
        <p:txBody>
          <a:bodyPr wrap="none" rtlCol="0">
            <a:spAutoFit/>
          </a:bodyPr>
          <a:lstStyle/>
          <a:p>
            <a:pPr algn="l"/>
            <a:endParaRPr lang="zh-CN" altLang="en-US"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679EEB2B-FA56-452E-910F-8D18C72EBD2E}"/>
              </a:ext>
            </a:extLst>
          </p:cNvPr>
          <p:cNvSpPr txBox="1"/>
          <p:nvPr/>
        </p:nvSpPr>
        <p:spPr>
          <a:xfrm>
            <a:off x="5426586" y="6233890"/>
            <a:ext cx="1338828" cy="369332"/>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装置示意图</a:t>
            </a:r>
          </a:p>
        </p:txBody>
      </p:sp>
      <p:pic>
        <p:nvPicPr>
          <p:cNvPr id="7" name="图片 6">
            <a:extLst>
              <a:ext uri="{FF2B5EF4-FFF2-40B4-BE49-F238E27FC236}">
                <a16:creationId xmlns:a16="http://schemas.microsoft.com/office/drawing/2014/main" id="{488DFDE8-537C-4CC7-A80D-87D1411901A2}"/>
              </a:ext>
            </a:extLst>
          </p:cNvPr>
          <p:cNvPicPr>
            <a:picLocks noChangeAspect="1"/>
          </p:cNvPicPr>
          <p:nvPr/>
        </p:nvPicPr>
        <p:blipFill>
          <a:blip r:embed="rId2"/>
          <a:stretch>
            <a:fillRect/>
          </a:stretch>
        </p:blipFill>
        <p:spPr>
          <a:xfrm>
            <a:off x="2053144" y="1656838"/>
            <a:ext cx="8085712" cy="4376526"/>
          </a:xfrm>
          <a:prstGeom prst="rect">
            <a:avLst/>
          </a:prstGeom>
        </p:spPr>
      </p:pic>
      <p:sp>
        <p:nvSpPr>
          <p:cNvPr id="12" name="文本框 11">
            <a:extLst>
              <a:ext uri="{FF2B5EF4-FFF2-40B4-BE49-F238E27FC236}">
                <a16:creationId xmlns:a16="http://schemas.microsoft.com/office/drawing/2014/main" id="{BA8DF539-E871-4F01-944F-D9C479575042}"/>
              </a:ext>
            </a:extLst>
          </p:cNvPr>
          <p:cNvSpPr txBox="1"/>
          <p:nvPr/>
        </p:nvSpPr>
        <p:spPr>
          <a:xfrm>
            <a:off x="6765414" y="6326223"/>
            <a:ext cx="3840860"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Emilio </a:t>
            </a:r>
            <a:r>
              <a:rPr lang="en-US" altLang="zh-CN" sz="1200" dirty="0" err="1">
                <a:latin typeface="微软雅黑" panose="020B0503020204020204" pitchFamily="34" charset="-122"/>
                <a:ea typeface="微软雅黑" panose="020B0503020204020204" pitchFamily="34" charset="-122"/>
              </a:rPr>
              <a:t>J.Gualda</a:t>
            </a:r>
            <a:r>
              <a:rPr lang="en-US" altLang="zh-CN" sz="1200" dirty="0">
                <a:latin typeface="微软雅黑" panose="020B0503020204020204" pitchFamily="34" charset="-122"/>
                <a:ea typeface="微软雅黑" panose="020B0503020204020204" pitchFamily="34" charset="-122"/>
              </a:rPr>
              <a:t> et al., Biomedical Optics, 2015</a:t>
            </a:r>
            <a:r>
              <a:rPr lang="zh-CN" altLang="en-US" sz="1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011221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normAutofit/>
          </a:bodyPr>
          <a:lstStyle/>
          <a:p>
            <a:r>
              <a:rPr lang="en-US" altLang="zh-CN" dirty="0" err="1">
                <a:solidFill>
                  <a:schemeClr val="accent1"/>
                </a:solidFill>
                <a:latin typeface="微软雅黑" panose="020B0503020204020204" pitchFamily="34" charset="-122"/>
                <a:ea typeface="微软雅黑" panose="020B0503020204020204" pitchFamily="34" charset="-122"/>
              </a:rPr>
              <a:t>OpenSpinMicroscopy</a:t>
            </a:r>
            <a:r>
              <a:rPr lang="en-US" altLang="zh-CN" dirty="0">
                <a:solidFill>
                  <a:schemeClr val="accent1"/>
                </a:solidFill>
                <a:latin typeface="微软雅黑" panose="020B0503020204020204" pitchFamily="34" charset="-122"/>
                <a:ea typeface="微软雅黑" panose="020B0503020204020204" pitchFamily="34" charset="-122"/>
              </a:rPr>
              <a:t> platform</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1A1F7453-FE91-4E8A-9F92-4867E791FFAB}"/>
              </a:ext>
            </a:extLst>
          </p:cNvPr>
          <p:cNvSpPr txBox="1"/>
          <p:nvPr/>
        </p:nvSpPr>
        <p:spPr>
          <a:xfrm>
            <a:off x="8742947" y="2334126"/>
            <a:ext cx="184731" cy="369332"/>
          </a:xfrm>
          <a:prstGeom prst="rect">
            <a:avLst/>
          </a:prstGeom>
          <a:noFill/>
        </p:spPr>
        <p:txBody>
          <a:bodyPr wrap="none" rtlCol="0">
            <a:spAutoFit/>
          </a:bodyPr>
          <a:lstStyle/>
          <a:p>
            <a:pPr algn="l"/>
            <a:endParaRPr lang="zh-CN" altLang="en-US"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679EEB2B-FA56-452E-910F-8D18C72EBD2E}"/>
              </a:ext>
            </a:extLst>
          </p:cNvPr>
          <p:cNvSpPr txBox="1"/>
          <p:nvPr/>
        </p:nvSpPr>
        <p:spPr>
          <a:xfrm>
            <a:off x="3005071" y="5105859"/>
            <a:ext cx="6181857" cy="646331"/>
          </a:xfrm>
          <a:prstGeom prst="rect">
            <a:avLst/>
          </a:prstGeom>
          <a:noFill/>
        </p:spPr>
        <p:txBody>
          <a:bodyPr wrap="square" rtlCol="0">
            <a:spAutoFit/>
          </a:bodyPr>
          <a:lstStyle/>
          <a:p>
            <a:pPr algn="l"/>
            <a:r>
              <a:rPr lang="zh-CN" altLang="en-US" dirty="0">
                <a:latin typeface="微软雅黑" panose="020B0503020204020204" pitchFamily="34" charset="-122"/>
                <a:ea typeface="微软雅黑" panose="020B0503020204020204" pitchFamily="34" charset="-122"/>
              </a:rPr>
              <a:t>装置示意图，</a:t>
            </a:r>
            <a:r>
              <a:rPr lang="en-US" altLang="zh-CN" dirty="0">
                <a:latin typeface="微软雅黑" panose="020B0503020204020204" pitchFamily="34" charset="-122"/>
                <a:ea typeface="微软雅黑" panose="020B0503020204020204" pitchFamily="34" charset="-122"/>
              </a:rPr>
              <a:t>FEP: Fluorinated Ethylene Propylene tubes</a:t>
            </a:r>
          </a:p>
          <a:p>
            <a:pPr algn="l"/>
            <a:r>
              <a:rPr lang="zh-CN" altLang="en-US" dirty="0">
                <a:latin typeface="微软雅黑" panose="020B0503020204020204" pitchFamily="34" charset="-122"/>
                <a:ea typeface="微软雅黑" panose="020B0503020204020204" pitchFamily="34" charset="-122"/>
              </a:rPr>
              <a:t>氟化乙烯丙烯管。</a:t>
            </a:r>
            <a:endParaRPr lang="en-US" altLang="zh-CN"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D7771B1-F08E-4CCB-BFBA-86DF3118713A}"/>
              </a:ext>
            </a:extLst>
          </p:cNvPr>
          <p:cNvPicPr>
            <a:picLocks noChangeAspect="1"/>
          </p:cNvPicPr>
          <p:nvPr/>
        </p:nvPicPr>
        <p:blipFill>
          <a:blip r:embed="rId2"/>
          <a:stretch>
            <a:fillRect/>
          </a:stretch>
        </p:blipFill>
        <p:spPr>
          <a:xfrm>
            <a:off x="439270" y="1867508"/>
            <a:ext cx="7068897" cy="3119032"/>
          </a:xfrm>
          <a:prstGeom prst="rect">
            <a:avLst/>
          </a:prstGeom>
        </p:spPr>
      </p:pic>
      <p:pic>
        <p:nvPicPr>
          <p:cNvPr id="5" name="图片 4">
            <a:extLst>
              <a:ext uri="{FF2B5EF4-FFF2-40B4-BE49-F238E27FC236}">
                <a16:creationId xmlns:a16="http://schemas.microsoft.com/office/drawing/2014/main" id="{E207A94C-BF85-415C-B10D-FEB9C7274C7B}"/>
              </a:ext>
            </a:extLst>
          </p:cNvPr>
          <p:cNvPicPr>
            <a:picLocks noChangeAspect="1"/>
          </p:cNvPicPr>
          <p:nvPr/>
        </p:nvPicPr>
        <p:blipFill>
          <a:blip r:embed="rId3"/>
          <a:stretch>
            <a:fillRect/>
          </a:stretch>
        </p:blipFill>
        <p:spPr>
          <a:xfrm>
            <a:off x="7724735" y="1871459"/>
            <a:ext cx="4222985" cy="3115081"/>
          </a:xfrm>
          <a:prstGeom prst="rect">
            <a:avLst/>
          </a:prstGeom>
        </p:spPr>
      </p:pic>
      <p:sp>
        <p:nvSpPr>
          <p:cNvPr id="8" name="文本框 7">
            <a:extLst>
              <a:ext uri="{FF2B5EF4-FFF2-40B4-BE49-F238E27FC236}">
                <a16:creationId xmlns:a16="http://schemas.microsoft.com/office/drawing/2014/main" id="{10D14E86-822B-4BE4-945B-7E2A6A469FA8}"/>
              </a:ext>
            </a:extLst>
          </p:cNvPr>
          <p:cNvSpPr txBox="1"/>
          <p:nvPr/>
        </p:nvSpPr>
        <p:spPr>
          <a:xfrm>
            <a:off x="4793190" y="5475191"/>
            <a:ext cx="3840860"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Emilio </a:t>
            </a:r>
            <a:r>
              <a:rPr lang="en-US" altLang="zh-CN" sz="1200" dirty="0" err="1">
                <a:latin typeface="微软雅黑" panose="020B0503020204020204" pitchFamily="34" charset="-122"/>
                <a:ea typeface="微软雅黑" panose="020B0503020204020204" pitchFamily="34" charset="-122"/>
              </a:rPr>
              <a:t>J.Gualda</a:t>
            </a:r>
            <a:r>
              <a:rPr lang="en-US" altLang="zh-CN" sz="1200" dirty="0">
                <a:latin typeface="微软雅黑" panose="020B0503020204020204" pitchFamily="34" charset="-122"/>
                <a:ea typeface="微软雅黑" panose="020B0503020204020204" pitchFamily="34" charset="-122"/>
              </a:rPr>
              <a:t> et al., Biomedical Optics, 2015</a:t>
            </a:r>
            <a:r>
              <a:rPr lang="zh-CN" altLang="en-US" sz="1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892624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normAutofit/>
          </a:bodyPr>
          <a:lstStyle/>
          <a:p>
            <a:r>
              <a:rPr lang="en-US" altLang="zh-CN" dirty="0" err="1">
                <a:solidFill>
                  <a:schemeClr val="accent1"/>
                </a:solidFill>
                <a:latin typeface="微软雅黑" panose="020B0503020204020204" pitchFamily="34" charset="-122"/>
                <a:ea typeface="微软雅黑" panose="020B0503020204020204" pitchFamily="34" charset="-122"/>
              </a:rPr>
              <a:t>OpenSpinMicroscopy</a:t>
            </a:r>
            <a:r>
              <a:rPr lang="en-US" altLang="zh-CN" dirty="0">
                <a:solidFill>
                  <a:schemeClr val="accent1"/>
                </a:solidFill>
                <a:latin typeface="微软雅黑" panose="020B0503020204020204" pitchFamily="34" charset="-122"/>
                <a:ea typeface="微软雅黑" panose="020B0503020204020204" pitchFamily="34" charset="-122"/>
              </a:rPr>
              <a:t> Micromanager </a:t>
            </a:r>
            <a:endParaRPr lang="zh-CN" altLang="en-US" dirty="0">
              <a:solidFill>
                <a:schemeClr val="accent1"/>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13E6DCB8-EB47-454D-BBAC-796F9A934DA8}"/>
              </a:ext>
            </a:extLst>
          </p:cNvPr>
          <p:cNvPicPr>
            <a:picLocks noChangeAspect="1"/>
          </p:cNvPicPr>
          <p:nvPr/>
        </p:nvPicPr>
        <p:blipFill>
          <a:blip r:embed="rId2"/>
          <a:stretch>
            <a:fillRect/>
          </a:stretch>
        </p:blipFill>
        <p:spPr>
          <a:xfrm>
            <a:off x="498526" y="1742685"/>
            <a:ext cx="6847537" cy="3885977"/>
          </a:xfrm>
          <a:prstGeom prst="rect">
            <a:avLst/>
          </a:prstGeom>
        </p:spPr>
      </p:pic>
      <p:sp>
        <p:nvSpPr>
          <p:cNvPr id="8" name="文本框 7">
            <a:extLst>
              <a:ext uri="{FF2B5EF4-FFF2-40B4-BE49-F238E27FC236}">
                <a16:creationId xmlns:a16="http://schemas.microsoft.com/office/drawing/2014/main" id="{35DAF2BA-2090-43D8-AAF8-B5CFF9EBE0A0}"/>
              </a:ext>
            </a:extLst>
          </p:cNvPr>
          <p:cNvSpPr txBox="1"/>
          <p:nvPr/>
        </p:nvSpPr>
        <p:spPr>
          <a:xfrm>
            <a:off x="2991853" y="5807824"/>
            <a:ext cx="1569660" cy="369332"/>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图形用户界面</a:t>
            </a:r>
          </a:p>
        </p:txBody>
      </p:sp>
      <p:sp>
        <p:nvSpPr>
          <p:cNvPr id="12" name="文本框 11">
            <a:extLst>
              <a:ext uri="{FF2B5EF4-FFF2-40B4-BE49-F238E27FC236}">
                <a16:creationId xmlns:a16="http://schemas.microsoft.com/office/drawing/2014/main" id="{E24B66B8-3590-4652-BEC2-82CE8330B515}"/>
              </a:ext>
            </a:extLst>
          </p:cNvPr>
          <p:cNvSpPr txBox="1"/>
          <p:nvPr/>
        </p:nvSpPr>
        <p:spPr>
          <a:xfrm>
            <a:off x="8090114" y="2278250"/>
            <a:ext cx="3781587" cy="923330"/>
          </a:xfrm>
          <a:prstGeom prst="rect">
            <a:avLst/>
          </a:prstGeom>
          <a:noFill/>
        </p:spPr>
        <p:txBody>
          <a:bodyPr wrap="square" rtlCol="0">
            <a:spAutoFit/>
          </a:bodyPr>
          <a:lstStyle/>
          <a:p>
            <a:pPr algn="l"/>
            <a:r>
              <a:rPr lang="en-US" altLang="zh-CN" dirty="0" err="1">
                <a:latin typeface="微软雅黑" panose="020B0503020204020204" pitchFamily="34" charset="-122"/>
                <a:ea typeface="微软雅黑" panose="020B0503020204020204" pitchFamily="34" charset="-122"/>
              </a:rPr>
              <a:t>OpenSpinMicroscopy</a:t>
            </a:r>
            <a:r>
              <a:rPr lang="zh-CN" altLang="en-US" dirty="0">
                <a:latin typeface="微软雅黑" panose="020B0503020204020204" pitchFamily="34" charset="-122"/>
                <a:ea typeface="微软雅黑" panose="020B0503020204020204" pitchFamily="34" charset="-122"/>
              </a:rPr>
              <a:t>是一个开源定制的</a:t>
            </a:r>
            <a:r>
              <a:rPr lang="en-US" altLang="zh-CN" dirty="0">
                <a:latin typeface="微软雅黑" panose="020B0503020204020204" pitchFamily="34" charset="-122"/>
                <a:ea typeface="微软雅黑" panose="020B0503020204020204" pitchFamily="34" charset="-122"/>
              </a:rPr>
              <a:t>Java</a:t>
            </a:r>
            <a:r>
              <a:rPr lang="zh-CN" altLang="en-US" dirty="0">
                <a:latin typeface="微软雅黑" panose="020B0503020204020204" pitchFamily="34" charset="-122"/>
                <a:ea typeface="微软雅黑" panose="020B0503020204020204" pitchFamily="34" charset="-122"/>
              </a:rPr>
              <a:t>插件，用来详细操作操作</a:t>
            </a:r>
            <a:r>
              <a:rPr lang="en-US" altLang="zh-CN" dirty="0">
                <a:latin typeface="微软雅黑" panose="020B0503020204020204" pitchFamily="34" charset="-122"/>
                <a:ea typeface="微软雅黑" panose="020B0503020204020204" pitchFamily="34" charset="-122"/>
              </a:rPr>
              <a:t>DSLM/SPIM </a:t>
            </a:r>
            <a:r>
              <a:rPr lang="zh-CN" altLang="en-US" dirty="0">
                <a:latin typeface="微软雅黑" panose="020B0503020204020204" pitchFamily="34" charset="-122"/>
                <a:ea typeface="微软雅黑" panose="020B0503020204020204" pitchFamily="34" charset="-122"/>
              </a:rPr>
              <a:t>等显微镜。</a:t>
            </a:r>
          </a:p>
        </p:txBody>
      </p:sp>
      <p:sp>
        <p:nvSpPr>
          <p:cNvPr id="13" name="文本框 12">
            <a:extLst>
              <a:ext uri="{FF2B5EF4-FFF2-40B4-BE49-F238E27FC236}">
                <a16:creationId xmlns:a16="http://schemas.microsoft.com/office/drawing/2014/main" id="{D59999A4-E4A8-4F93-9BF2-9DF267C6A4AC}"/>
              </a:ext>
            </a:extLst>
          </p:cNvPr>
          <p:cNvSpPr txBox="1"/>
          <p:nvPr/>
        </p:nvSpPr>
        <p:spPr>
          <a:xfrm>
            <a:off x="2001864" y="6177156"/>
            <a:ext cx="3840860"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Emilio </a:t>
            </a:r>
            <a:r>
              <a:rPr lang="en-US" altLang="zh-CN" sz="1200" dirty="0" err="1">
                <a:latin typeface="微软雅黑" panose="020B0503020204020204" pitchFamily="34" charset="-122"/>
                <a:ea typeface="微软雅黑" panose="020B0503020204020204" pitchFamily="34" charset="-122"/>
              </a:rPr>
              <a:t>J.Gualda</a:t>
            </a:r>
            <a:r>
              <a:rPr lang="en-US" altLang="zh-CN" sz="1200" dirty="0">
                <a:latin typeface="微软雅黑" panose="020B0503020204020204" pitchFamily="34" charset="-122"/>
                <a:ea typeface="微软雅黑" panose="020B0503020204020204" pitchFamily="34" charset="-122"/>
              </a:rPr>
              <a:t> et al., Biomedical Optics, 2015</a:t>
            </a:r>
            <a:r>
              <a:rPr lang="zh-CN" altLang="en-US" sz="1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765519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lstStyle/>
          <a:p>
            <a:r>
              <a:rPr lang="zh-CN" altLang="en-US" dirty="0">
                <a:solidFill>
                  <a:schemeClr val="accent1"/>
                </a:solidFill>
                <a:latin typeface="微软雅黑" panose="020B0503020204020204" pitchFamily="34" charset="-122"/>
                <a:ea typeface="微软雅黑" panose="020B0503020204020204" pitchFamily="34" charset="-122"/>
              </a:rPr>
              <a:t>关键参数</a:t>
            </a:r>
          </a:p>
        </p:txBody>
      </p:sp>
      <p:sp>
        <p:nvSpPr>
          <p:cNvPr id="3" name="内容占位符 2"/>
          <p:cNvSpPr>
            <a:spLocks noGrp="1"/>
          </p:cNvSpPr>
          <p:nvPr>
            <p:ph idx="1"/>
          </p:nvPr>
        </p:nvSpPr>
        <p:spPr>
          <a:xfrm>
            <a:off x="1002631" y="1672795"/>
            <a:ext cx="4804611" cy="4314651"/>
          </a:xfrm>
        </p:spPr>
        <p:txBody>
          <a:bodyPr>
            <a:normAutofit/>
          </a:bodyPr>
          <a:lstStyle/>
          <a:p>
            <a:r>
              <a:rPr lang="zh-CN" altLang="en-US" dirty="0">
                <a:latin typeface="微软雅黑" panose="020B0503020204020204" pitchFamily="34" charset="-122"/>
                <a:ea typeface="微软雅黑" panose="020B0503020204020204" pitchFamily="34" charset="-122"/>
              </a:rPr>
              <a:t>横向分辨率：未提及 </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光片厚度：未提及</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成像速度：未提及</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照明物镜：</a:t>
            </a:r>
            <a:r>
              <a:rPr lang="en-US" altLang="zh-CN" dirty="0">
                <a:latin typeface="微软雅黑" panose="020B0503020204020204" pitchFamily="34" charset="-122"/>
                <a:ea typeface="微软雅黑" panose="020B0503020204020204" pitchFamily="34" charset="-122"/>
              </a:rPr>
              <a:t>  4╳, NA 0.13,</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WD</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17.4</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mm</a:t>
            </a:r>
          </a:p>
          <a:p>
            <a:r>
              <a:rPr lang="zh-CN" altLang="en-US" dirty="0">
                <a:latin typeface="微软雅黑" panose="020B0503020204020204" pitchFamily="34" charset="-122"/>
                <a:ea typeface="微软雅黑" panose="020B0503020204020204" pitchFamily="34" charset="-122"/>
              </a:rPr>
              <a:t>成像物镜：</a:t>
            </a:r>
            <a:r>
              <a:rPr lang="en-US" altLang="zh-CN" dirty="0">
                <a:latin typeface="微软雅黑" panose="020B0503020204020204" pitchFamily="34" charset="-122"/>
                <a:ea typeface="微软雅黑" panose="020B0503020204020204" pitchFamily="34" charset="-122"/>
              </a:rPr>
              <a:t>10╳, NA 0.3, WD 16.7 mm</a:t>
            </a:r>
          </a:p>
        </p:txBody>
      </p:sp>
    </p:spTree>
    <p:extLst>
      <p:ext uri="{BB962C8B-B14F-4D97-AF65-F5344CB8AC3E}">
        <p14:creationId xmlns:p14="http://schemas.microsoft.com/office/powerpoint/2010/main" val="25265196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normAutofit/>
          </a:bodyPr>
          <a:lstStyle/>
          <a:p>
            <a:r>
              <a:rPr lang="zh-CN" altLang="en-US" dirty="0">
                <a:solidFill>
                  <a:schemeClr val="accent1"/>
                </a:solidFill>
                <a:latin typeface="微软雅黑" panose="020B0503020204020204" pitchFamily="34" charset="-122"/>
                <a:ea typeface="微软雅黑" panose="020B0503020204020204" pitchFamily="34" charset="-122"/>
              </a:rPr>
              <a:t>结果图</a:t>
            </a:r>
          </a:p>
        </p:txBody>
      </p:sp>
      <p:pic>
        <p:nvPicPr>
          <p:cNvPr id="6" name="图片 5">
            <a:extLst>
              <a:ext uri="{FF2B5EF4-FFF2-40B4-BE49-F238E27FC236}">
                <a16:creationId xmlns:a16="http://schemas.microsoft.com/office/drawing/2014/main" id="{20E027BA-53AB-43DA-9C69-2EC4ECAC5313}"/>
              </a:ext>
            </a:extLst>
          </p:cNvPr>
          <p:cNvPicPr>
            <a:picLocks noChangeAspect="1"/>
          </p:cNvPicPr>
          <p:nvPr/>
        </p:nvPicPr>
        <p:blipFill>
          <a:blip r:embed="rId2"/>
          <a:stretch>
            <a:fillRect/>
          </a:stretch>
        </p:blipFill>
        <p:spPr>
          <a:xfrm>
            <a:off x="1224571" y="1809952"/>
            <a:ext cx="9742857" cy="3238095"/>
          </a:xfrm>
          <a:prstGeom prst="rect">
            <a:avLst/>
          </a:prstGeom>
        </p:spPr>
      </p:pic>
      <p:sp>
        <p:nvSpPr>
          <p:cNvPr id="10" name="文本框 9">
            <a:extLst>
              <a:ext uri="{FF2B5EF4-FFF2-40B4-BE49-F238E27FC236}">
                <a16:creationId xmlns:a16="http://schemas.microsoft.com/office/drawing/2014/main" id="{4F10E03A-E68F-4164-9EE6-A76395E8A478}"/>
              </a:ext>
            </a:extLst>
          </p:cNvPr>
          <p:cNvSpPr txBox="1"/>
          <p:nvPr/>
        </p:nvSpPr>
        <p:spPr>
          <a:xfrm>
            <a:off x="2470647" y="5294476"/>
            <a:ext cx="7250703" cy="369332"/>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癌细胞聚集体（绿色）和成纤维细胞（品红色），比例尺：</a:t>
            </a:r>
            <a:r>
              <a:rPr lang="en-US" altLang="zh-CN" dirty="0">
                <a:latin typeface="微软雅黑" panose="020B0503020204020204" pitchFamily="34" charset="-122"/>
                <a:ea typeface="微软雅黑" panose="020B0503020204020204" pitchFamily="34" charset="-122"/>
              </a:rPr>
              <a:t>200 </a:t>
            </a:r>
            <a:r>
              <a:rPr lang="el-GR" altLang="zh-CN" dirty="0">
                <a:latin typeface="微软雅黑" panose="020B0503020204020204" pitchFamily="34" charset="-122"/>
                <a:ea typeface="微软雅黑" panose="020B0503020204020204" pitchFamily="34" charset="-122"/>
              </a:rPr>
              <a:t>μ</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a:t>
            </a:r>
          </a:p>
        </p:txBody>
      </p:sp>
      <p:sp>
        <p:nvSpPr>
          <p:cNvPr id="14" name="文本框 13">
            <a:extLst>
              <a:ext uri="{FF2B5EF4-FFF2-40B4-BE49-F238E27FC236}">
                <a16:creationId xmlns:a16="http://schemas.microsoft.com/office/drawing/2014/main" id="{38C7FCE3-FEF8-4ACC-993E-114168689E51}"/>
              </a:ext>
            </a:extLst>
          </p:cNvPr>
          <p:cNvSpPr txBox="1"/>
          <p:nvPr/>
        </p:nvSpPr>
        <p:spPr>
          <a:xfrm>
            <a:off x="4175568" y="5682896"/>
            <a:ext cx="3840860"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Emilio </a:t>
            </a:r>
            <a:r>
              <a:rPr lang="en-US" altLang="zh-CN" sz="1200" dirty="0" err="1">
                <a:latin typeface="微软雅黑" panose="020B0503020204020204" pitchFamily="34" charset="-122"/>
                <a:ea typeface="微软雅黑" panose="020B0503020204020204" pitchFamily="34" charset="-122"/>
              </a:rPr>
              <a:t>J.Gualda</a:t>
            </a:r>
            <a:r>
              <a:rPr lang="en-US" altLang="zh-CN" sz="1200" dirty="0">
                <a:latin typeface="微软雅黑" panose="020B0503020204020204" pitchFamily="34" charset="-122"/>
                <a:ea typeface="微软雅黑" panose="020B0503020204020204" pitchFamily="34" charset="-122"/>
              </a:rPr>
              <a:t> et al., Biomedical Optics, 2015</a:t>
            </a:r>
            <a:r>
              <a:rPr lang="zh-CN" altLang="en-US" sz="1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7689957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normAutofit/>
          </a:bodyPr>
          <a:lstStyle/>
          <a:p>
            <a:r>
              <a:rPr lang="zh-CN" altLang="en-US" dirty="0">
                <a:solidFill>
                  <a:schemeClr val="accent1"/>
                </a:solidFill>
                <a:latin typeface="微软雅黑" panose="020B0503020204020204" pitchFamily="34" charset="-122"/>
                <a:ea typeface="微软雅黑" panose="020B0503020204020204" pitchFamily="34" charset="-122"/>
              </a:rPr>
              <a:t>结果图</a:t>
            </a:r>
          </a:p>
        </p:txBody>
      </p:sp>
      <p:pic>
        <p:nvPicPr>
          <p:cNvPr id="3" name="图片 2">
            <a:extLst>
              <a:ext uri="{FF2B5EF4-FFF2-40B4-BE49-F238E27FC236}">
                <a16:creationId xmlns:a16="http://schemas.microsoft.com/office/drawing/2014/main" id="{E7218C06-ED2A-4214-9767-37389BB9BA7D}"/>
              </a:ext>
            </a:extLst>
          </p:cNvPr>
          <p:cNvPicPr>
            <a:picLocks noChangeAspect="1"/>
          </p:cNvPicPr>
          <p:nvPr/>
        </p:nvPicPr>
        <p:blipFill>
          <a:blip r:embed="rId2"/>
          <a:stretch>
            <a:fillRect/>
          </a:stretch>
        </p:blipFill>
        <p:spPr>
          <a:xfrm>
            <a:off x="2592925" y="1378857"/>
            <a:ext cx="6534776" cy="4516956"/>
          </a:xfrm>
          <a:prstGeom prst="rect">
            <a:avLst/>
          </a:prstGeom>
        </p:spPr>
      </p:pic>
      <p:sp>
        <p:nvSpPr>
          <p:cNvPr id="4" name="文本框 3">
            <a:extLst>
              <a:ext uri="{FF2B5EF4-FFF2-40B4-BE49-F238E27FC236}">
                <a16:creationId xmlns:a16="http://schemas.microsoft.com/office/drawing/2014/main" id="{719821C1-3FC7-4756-818E-6B44EB3B4217}"/>
              </a:ext>
            </a:extLst>
          </p:cNvPr>
          <p:cNvSpPr txBox="1"/>
          <p:nvPr/>
        </p:nvSpPr>
        <p:spPr>
          <a:xfrm>
            <a:off x="4081621" y="6049224"/>
            <a:ext cx="3557384" cy="369332"/>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斑马鱼细胞，比例尺：</a:t>
            </a:r>
            <a:r>
              <a:rPr lang="en-US" altLang="zh-CN" dirty="0">
                <a:latin typeface="微软雅黑" panose="020B0503020204020204" pitchFamily="34" charset="-122"/>
                <a:ea typeface="微软雅黑" panose="020B0503020204020204" pitchFamily="34" charset="-122"/>
              </a:rPr>
              <a:t>200 </a:t>
            </a:r>
            <a:r>
              <a:rPr lang="el-GR" altLang="zh-CN" dirty="0">
                <a:latin typeface="微软雅黑" panose="020B0503020204020204" pitchFamily="34" charset="-122"/>
                <a:ea typeface="微软雅黑" panose="020B0503020204020204" pitchFamily="34" charset="-122"/>
              </a:rPr>
              <a:t>μ</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a:t>
            </a:r>
          </a:p>
        </p:txBody>
      </p:sp>
      <p:sp>
        <p:nvSpPr>
          <p:cNvPr id="9" name="文本框 8">
            <a:extLst>
              <a:ext uri="{FF2B5EF4-FFF2-40B4-BE49-F238E27FC236}">
                <a16:creationId xmlns:a16="http://schemas.microsoft.com/office/drawing/2014/main" id="{E0B794A6-B52C-4E22-A318-C73D257D544B}"/>
              </a:ext>
            </a:extLst>
          </p:cNvPr>
          <p:cNvSpPr txBox="1"/>
          <p:nvPr/>
        </p:nvSpPr>
        <p:spPr>
          <a:xfrm>
            <a:off x="3939883" y="6418556"/>
            <a:ext cx="3840860"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Emilio </a:t>
            </a:r>
            <a:r>
              <a:rPr lang="en-US" altLang="zh-CN" sz="1200" dirty="0" err="1">
                <a:latin typeface="微软雅黑" panose="020B0503020204020204" pitchFamily="34" charset="-122"/>
                <a:ea typeface="微软雅黑" panose="020B0503020204020204" pitchFamily="34" charset="-122"/>
              </a:rPr>
              <a:t>J.Gualda</a:t>
            </a:r>
            <a:r>
              <a:rPr lang="en-US" altLang="zh-CN" sz="1200" dirty="0">
                <a:latin typeface="微软雅黑" panose="020B0503020204020204" pitchFamily="34" charset="-122"/>
                <a:ea typeface="微软雅黑" panose="020B0503020204020204" pitchFamily="34" charset="-122"/>
              </a:rPr>
              <a:t> et al., Biomedical Optics, 2015</a:t>
            </a:r>
            <a:r>
              <a:rPr lang="zh-CN" altLang="en-US" sz="1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438588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normAutofit/>
          </a:bodyPr>
          <a:lstStyle/>
          <a:p>
            <a:r>
              <a:rPr lang="en-US" altLang="zh-CN" dirty="0">
                <a:solidFill>
                  <a:schemeClr val="accent1"/>
                </a:solidFill>
                <a:latin typeface="微软雅黑" panose="020B0503020204020204" pitchFamily="34" charset="-122"/>
                <a:ea typeface="微软雅黑" panose="020B0503020204020204" pitchFamily="34" charset="-122"/>
              </a:rPr>
              <a:t>SPIM on a chip</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1A1F7453-FE91-4E8A-9F92-4867E791FFAB}"/>
              </a:ext>
            </a:extLst>
          </p:cNvPr>
          <p:cNvSpPr txBox="1"/>
          <p:nvPr/>
        </p:nvSpPr>
        <p:spPr>
          <a:xfrm>
            <a:off x="8742947" y="2334126"/>
            <a:ext cx="184731" cy="369332"/>
          </a:xfrm>
          <a:prstGeom prst="rect">
            <a:avLst/>
          </a:prstGeom>
          <a:noFill/>
        </p:spPr>
        <p:txBody>
          <a:bodyPr wrap="none" rtlCol="0">
            <a:spAutoFit/>
          </a:bodyPr>
          <a:lstStyle/>
          <a:p>
            <a:pPr algn="l"/>
            <a:endParaRPr lang="zh-CN" altLang="en-US"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679EEB2B-FA56-452E-910F-8D18C72EBD2E}"/>
              </a:ext>
            </a:extLst>
          </p:cNvPr>
          <p:cNvSpPr txBox="1"/>
          <p:nvPr/>
        </p:nvSpPr>
        <p:spPr>
          <a:xfrm>
            <a:off x="6102392" y="5479143"/>
            <a:ext cx="3840860" cy="369332"/>
          </a:xfrm>
          <a:prstGeom prst="rect">
            <a:avLst/>
          </a:prstGeom>
          <a:noFill/>
        </p:spPr>
        <p:txBody>
          <a:bodyPr wrap="square" rtlCol="0">
            <a:spAutoFit/>
          </a:bodyPr>
          <a:lstStyle/>
          <a:p>
            <a:pPr algn="l"/>
            <a:r>
              <a:rPr lang="en-US" altLang="zh-CN" dirty="0">
                <a:latin typeface="微软雅黑" panose="020B0503020204020204" pitchFamily="34" charset="-122"/>
                <a:ea typeface="微软雅黑" panose="020B0503020204020204" pitchFamily="34" charset="-122"/>
              </a:rPr>
              <a:t>(a) </a:t>
            </a:r>
            <a:r>
              <a:rPr lang="zh-CN" altLang="en-US" dirty="0">
                <a:latin typeface="微软雅黑" panose="020B0503020204020204" pitchFamily="34" charset="-122"/>
                <a:ea typeface="微软雅黑" panose="020B0503020204020204" pitchFamily="34" charset="-122"/>
              </a:rPr>
              <a:t>装置示意图， （</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实拍图。</a:t>
            </a:r>
            <a:endParaRPr lang="en-US" altLang="zh-CN"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B97EE6CB-14F7-404E-81DD-13B67470B212}"/>
              </a:ext>
            </a:extLst>
          </p:cNvPr>
          <p:cNvPicPr>
            <a:picLocks noChangeAspect="1"/>
          </p:cNvPicPr>
          <p:nvPr/>
        </p:nvPicPr>
        <p:blipFill>
          <a:blip r:embed="rId2"/>
          <a:stretch>
            <a:fillRect/>
          </a:stretch>
        </p:blipFill>
        <p:spPr>
          <a:xfrm>
            <a:off x="4532346" y="1378857"/>
            <a:ext cx="6980952" cy="3961905"/>
          </a:xfrm>
          <a:prstGeom prst="rect">
            <a:avLst/>
          </a:prstGeom>
        </p:spPr>
      </p:pic>
      <p:pic>
        <p:nvPicPr>
          <p:cNvPr id="9" name="图片 8">
            <a:extLst>
              <a:ext uri="{FF2B5EF4-FFF2-40B4-BE49-F238E27FC236}">
                <a16:creationId xmlns:a16="http://schemas.microsoft.com/office/drawing/2014/main" id="{40446CCE-2B8F-4B53-B0F3-25FDA8767B1C}"/>
              </a:ext>
            </a:extLst>
          </p:cNvPr>
          <p:cNvPicPr>
            <a:picLocks noChangeAspect="1"/>
          </p:cNvPicPr>
          <p:nvPr/>
        </p:nvPicPr>
        <p:blipFill>
          <a:blip r:embed="rId3"/>
          <a:stretch>
            <a:fillRect/>
          </a:stretch>
        </p:blipFill>
        <p:spPr>
          <a:xfrm>
            <a:off x="678702" y="1440162"/>
            <a:ext cx="2937440" cy="2747332"/>
          </a:xfrm>
          <a:prstGeom prst="rect">
            <a:avLst/>
          </a:prstGeom>
        </p:spPr>
      </p:pic>
      <p:pic>
        <p:nvPicPr>
          <p:cNvPr id="10" name="图片 9">
            <a:extLst>
              <a:ext uri="{FF2B5EF4-FFF2-40B4-BE49-F238E27FC236}">
                <a16:creationId xmlns:a16="http://schemas.microsoft.com/office/drawing/2014/main" id="{65479FD5-223B-4683-9694-9573339B5323}"/>
              </a:ext>
            </a:extLst>
          </p:cNvPr>
          <p:cNvPicPr>
            <a:picLocks noChangeAspect="1"/>
          </p:cNvPicPr>
          <p:nvPr/>
        </p:nvPicPr>
        <p:blipFill>
          <a:blip r:embed="rId4"/>
          <a:stretch>
            <a:fillRect/>
          </a:stretch>
        </p:blipFill>
        <p:spPr>
          <a:xfrm>
            <a:off x="991476" y="4355047"/>
            <a:ext cx="2095238" cy="1971429"/>
          </a:xfrm>
          <a:prstGeom prst="rect">
            <a:avLst/>
          </a:prstGeom>
        </p:spPr>
      </p:pic>
      <p:sp>
        <p:nvSpPr>
          <p:cNvPr id="11" name="文本框 10">
            <a:extLst>
              <a:ext uri="{FF2B5EF4-FFF2-40B4-BE49-F238E27FC236}">
                <a16:creationId xmlns:a16="http://schemas.microsoft.com/office/drawing/2014/main" id="{FE08C320-4950-479D-A692-F11403470CF3}"/>
              </a:ext>
            </a:extLst>
          </p:cNvPr>
          <p:cNvSpPr txBox="1"/>
          <p:nvPr/>
        </p:nvSpPr>
        <p:spPr>
          <a:xfrm>
            <a:off x="791936" y="1706336"/>
            <a:ext cx="466794"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(a)</a:t>
            </a:r>
            <a:endParaRPr lang="zh-CN" altLang="en-US"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3873EB02-2B46-4F6A-AF05-93BBF453F805}"/>
              </a:ext>
            </a:extLst>
          </p:cNvPr>
          <p:cNvSpPr txBox="1"/>
          <p:nvPr/>
        </p:nvSpPr>
        <p:spPr>
          <a:xfrm>
            <a:off x="4532346" y="1706336"/>
            <a:ext cx="486030"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(b)</a:t>
            </a:r>
            <a:endParaRPr lang="zh-CN" altLang="en-US"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71DFAC32-BF6F-41CF-A72C-30CA72D2EBA7}"/>
              </a:ext>
            </a:extLst>
          </p:cNvPr>
          <p:cNvSpPr txBox="1"/>
          <p:nvPr/>
        </p:nvSpPr>
        <p:spPr>
          <a:xfrm>
            <a:off x="791936" y="4767943"/>
            <a:ext cx="453970"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(c)</a:t>
            </a:r>
            <a:endParaRPr lang="zh-CN" altLang="en-US"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4BC9C1C1-F318-417E-9260-48C751D960B5}"/>
              </a:ext>
            </a:extLst>
          </p:cNvPr>
          <p:cNvSpPr txBox="1"/>
          <p:nvPr/>
        </p:nvSpPr>
        <p:spPr>
          <a:xfrm>
            <a:off x="6632986" y="5934360"/>
            <a:ext cx="2779672"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Petra </a:t>
            </a:r>
            <a:r>
              <a:rPr lang="en-US" altLang="zh-CN" sz="1200" dirty="0" err="1">
                <a:latin typeface="微软雅黑" panose="020B0503020204020204" pitchFamily="34" charset="-122"/>
                <a:ea typeface="微软雅黑" panose="020B0503020204020204" pitchFamily="34" charset="-122"/>
              </a:rPr>
              <a:t>Paie</a:t>
            </a:r>
            <a:r>
              <a:rPr lang="en-US" altLang="zh-CN" sz="1200" dirty="0">
                <a:latin typeface="微软雅黑" panose="020B0503020204020204" pitchFamily="34" charset="-122"/>
                <a:ea typeface="微软雅黑" panose="020B0503020204020204" pitchFamily="34" charset="-122"/>
              </a:rPr>
              <a:t> et al., Lab Chip, 2016</a:t>
            </a:r>
            <a:r>
              <a:rPr lang="zh-CN" altLang="en-US" sz="1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7739029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lstStyle/>
          <a:p>
            <a:r>
              <a:rPr lang="zh-CN" altLang="en-US" dirty="0">
                <a:solidFill>
                  <a:schemeClr val="accent1"/>
                </a:solidFill>
                <a:latin typeface="微软雅黑" panose="020B0503020204020204" pitchFamily="34" charset="-122"/>
                <a:ea typeface="微软雅黑" panose="020B0503020204020204" pitchFamily="34" charset="-122"/>
              </a:rPr>
              <a:t>二维荧光成像流式细胞仪</a:t>
            </a:r>
          </a:p>
        </p:txBody>
      </p:sp>
      <p:pic>
        <p:nvPicPr>
          <p:cNvPr id="3" name="图片 2">
            <a:extLst>
              <a:ext uri="{FF2B5EF4-FFF2-40B4-BE49-F238E27FC236}">
                <a16:creationId xmlns:a16="http://schemas.microsoft.com/office/drawing/2014/main" id="{B73D79DA-AC6C-48A7-B384-75C9364537D8}"/>
              </a:ext>
            </a:extLst>
          </p:cNvPr>
          <p:cNvPicPr>
            <a:picLocks noChangeAspect="1"/>
          </p:cNvPicPr>
          <p:nvPr/>
        </p:nvPicPr>
        <p:blipFill>
          <a:blip r:embed="rId2"/>
          <a:stretch>
            <a:fillRect/>
          </a:stretch>
        </p:blipFill>
        <p:spPr>
          <a:xfrm>
            <a:off x="526967" y="1957364"/>
            <a:ext cx="7534191" cy="3504743"/>
          </a:xfrm>
          <a:prstGeom prst="rect">
            <a:avLst/>
          </a:prstGeom>
        </p:spPr>
      </p:pic>
      <p:sp>
        <p:nvSpPr>
          <p:cNvPr id="4" name="文本框 3">
            <a:extLst>
              <a:ext uri="{FF2B5EF4-FFF2-40B4-BE49-F238E27FC236}">
                <a16:creationId xmlns:a16="http://schemas.microsoft.com/office/drawing/2014/main" id="{1A1F7453-FE91-4E8A-9F92-4867E791FFAB}"/>
              </a:ext>
            </a:extLst>
          </p:cNvPr>
          <p:cNvSpPr txBox="1"/>
          <p:nvPr/>
        </p:nvSpPr>
        <p:spPr>
          <a:xfrm>
            <a:off x="8742947" y="2334126"/>
            <a:ext cx="184731" cy="369332"/>
          </a:xfrm>
          <a:prstGeom prst="rect">
            <a:avLst/>
          </a:prstGeom>
          <a:noFill/>
        </p:spPr>
        <p:txBody>
          <a:bodyPr wrap="none" rtlCol="0">
            <a:spAutoFit/>
          </a:bodyPr>
          <a:lstStyle/>
          <a:p>
            <a:pPr algn="l"/>
            <a:endParaRPr lang="zh-CN" altLang="en-US"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98D2722D-95B9-4BB9-B90B-ABFC2F0E5213}"/>
              </a:ext>
            </a:extLst>
          </p:cNvPr>
          <p:cNvSpPr txBox="1"/>
          <p:nvPr/>
        </p:nvSpPr>
        <p:spPr>
          <a:xfrm>
            <a:off x="8450323" y="2228671"/>
            <a:ext cx="3548742" cy="2308324"/>
          </a:xfrm>
          <a:prstGeom prst="rect">
            <a:avLst/>
          </a:prstGeom>
          <a:noFill/>
        </p:spPr>
        <p:txBody>
          <a:bodyPr wrap="square" rtlCol="0">
            <a:spAutoFit/>
          </a:bodyPr>
          <a:lstStyle/>
          <a:p>
            <a:pPr algn="l"/>
            <a:r>
              <a:rPr lang="zh-CN" altLang="en-US" dirty="0">
                <a:latin typeface="微软雅黑" panose="020B0503020204020204" pitchFamily="34" charset="-122"/>
                <a:ea typeface="微软雅黑" panose="020B0503020204020204" pitchFamily="34" charset="-122"/>
              </a:rPr>
              <a:t>在此装置中，液体通过流动毛细管自上向下流，激发光经左侧物镜汇聚形成水平的光片。荧光信号通过倒置显微镜进行收集。</a:t>
            </a:r>
            <a:endParaRPr lang="en-US" altLang="zh-CN" dirty="0">
              <a:latin typeface="微软雅黑" panose="020B0503020204020204" pitchFamily="34" charset="-122"/>
              <a:ea typeface="微软雅黑" panose="020B0503020204020204" pitchFamily="34" charset="-122"/>
            </a:endParaRPr>
          </a:p>
          <a:p>
            <a:pPr algn="l"/>
            <a:endParaRPr lang="en-US" altLang="zh-CN" dirty="0">
              <a:latin typeface="微软雅黑" panose="020B0503020204020204" pitchFamily="34" charset="-122"/>
              <a:ea typeface="微软雅黑" panose="020B0503020204020204" pitchFamily="34" charset="-122"/>
            </a:endParaRPr>
          </a:p>
          <a:p>
            <a:pPr algn="l"/>
            <a:r>
              <a:rPr lang="zh-CN" altLang="en-US" dirty="0">
                <a:latin typeface="微软雅黑" panose="020B0503020204020204" pitchFamily="34" charset="-122"/>
                <a:ea typeface="微软雅黑" panose="020B0503020204020204" pitchFamily="34" charset="-122"/>
              </a:rPr>
              <a:t>优势：成像方向与细胞流动方向相同，减小了因运动而造成的模糊。</a:t>
            </a:r>
          </a:p>
        </p:txBody>
      </p:sp>
      <p:sp>
        <p:nvSpPr>
          <p:cNvPr id="7" name="文本框 6">
            <a:extLst>
              <a:ext uri="{FF2B5EF4-FFF2-40B4-BE49-F238E27FC236}">
                <a16:creationId xmlns:a16="http://schemas.microsoft.com/office/drawing/2014/main" id="{737CDA32-E205-4484-BBAC-DFBB9415D13C}"/>
              </a:ext>
            </a:extLst>
          </p:cNvPr>
          <p:cNvSpPr txBox="1"/>
          <p:nvPr/>
        </p:nvSpPr>
        <p:spPr>
          <a:xfrm>
            <a:off x="3624648" y="5614737"/>
            <a:ext cx="1338828" cy="369332"/>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装置示意图</a:t>
            </a:r>
          </a:p>
        </p:txBody>
      </p:sp>
      <p:sp>
        <p:nvSpPr>
          <p:cNvPr id="8" name="文本框 7">
            <a:extLst>
              <a:ext uri="{FF2B5EF4-FFF2-40B4-BE49-F238E27FC236}">
                <a16:creationId xmlns:a16="http://schemas.microsoft.com/office/drawing/2014/main" id="{4346623F-C231-415F-9F1E-19317E67737F}"/>
              </a:ext>
            </a:extLst>
          </p:cNvPr>
          <p:cNvSpPr txBox="1"/>
          <p:nvPr/>
        </p:nvSpPr>
        <p:spPr>
          <a:xfrm>
            <a:off x="2778040" y="5998199"/>
            <a:ext cx="3317960"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Jianglai</a:t>
            </a:r>
            <a:r>
              <a:rPr lang="en-US" altLang="zh-CN" sz="1200" dirty="0">
                <a:latin typeface="微软雅黑" panose="020B0503020204020204" pitchFamily="34" charset="-122"/>
                <a:ea typeface="微软雅黑" panose="020B0503020204020204" pitchFamily="34" charset="-122"/>
              </a:rPr>
              <a:t> Wu et al., Optics Express, 2013</a:t>
            </a:r>
            <a:r>
              <a:rPr lang="zh-CN" altLang="en-US" sz="1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389188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normAutofit/>
          </a:bodyPr>
          <a:lstStyle/>
          <a:p>
            <a:r>
              <a:rPr lang="en-US" altLang="zh-CN" dirty="0">
                <a:solidFill>
                  <a:schemeClr val="accent1"/>
                </a:solidFill>
                <a:latin typeface="微软雅黑" panose="020B0503020204020204" pitchFamily="34" charset="-122"/>
                <a:ea typeface="微软雅黑" panose="020B0503020204020204" pitchFamily="34" charset="-122"/>
              </a:rPr>
              <a:t>SPIM on a chip</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1A1F7453-FE91-4E8A-9F92-4867E791FFAB}"/>
              </a:ext>
            </a:extLst>
          </p:cNvPr>
          <p:cNvSpPr txBox="1"/>
          <p:nvPr/>
        </p:nvSpPr>
        <p:spPr>
          <a:xfrm>
            <a:off x="8742947" y="2334126"/>
            <a:ext cx="184731" cy="369332"/>
          </a:xfrm>
          <a:prstGeom prst="rect">
            <a:avLst/>
          </a:prstGeom>
          <a:noFill/>
        </p:spPr>
        <p:txBody>
          <a:bodyPr wrap="none" rtlCol="0">
            <a:spAutoFit/>
          </a:bodyPr>
          <a:lstStyle/>
          <a:p>
            <a:pPr algn="l"/>
            <a:endParaRPr lang="zh-CN" altLang="en-US"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40446CCE-2B8F-4B53-B0F3-25FDA8767B1C}"/>
              </a:ext>
            </a:extLst>
          </p:cNvPr>
          <p:cNvPicPr>
            <a:picLocks noChangeAspect="1"/>
          </p:cNvPicPr>
          <p:nvPr/>
        </p:nvPicPr>
        <p:blipFill>
          <a:blip r:embed="rId2"/>
          <a:stretch>
            <a:fillRect/>
          </a:stretch>
        </p:blipFill>
        <p:spPr>
          <a:xfrm>
            <a:off x="1208091" y="2003297"/>
            <a:ext cx="3895646" cy="3643524"/>
          </a:xfrm>
          <a:prstGeom prst="rect">
            <a:avLst/>
          </a:prstGeom>
        </p:spPr>
      </p:pic>
      <p:sp>
        <p:nvSpPr>
          <p:cNvPr id="3" name="文本框 2">
            <a:extLst>
              <a:ext uri="{FF2B5EF4-FFF2-40B4-BE49-F238E27FC236}">
                <a16:creationId xmlns:a16="http://schemas.microsoft.com/office/drawing/2014/main" id="{2B971C53-2C3F-4B3A-9D30-62D321BABE31}"/>
              </a:ext>
            </a:extLst>
          </p:cNvPr>
          <p:cNvSpPr txBox="1"/>
          <p:nvPr/>
        </p:nvSpPr>
        <p:spPr>
          <a:xfrm>
            <a:off x="6096000" y="2228671"/>
            <a:ext cx="4801314" cy="1200329"/>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系统分为三个部分：</a:t>
            </a:r>
            <a:endParaRPr lang="en-US" altLang="zh-CN" dirty="0">
              <a:latin typeface="微软雅黑" panose="020B0503020204020204" pitchFamily="34" charset="-122"/>
              <a:ea typeface="微软雅黑" panose="020B0503020204020204" pitchFamily="34" charset="-122"/>
            </a:endParaRPr>
          </a:p>
          <a:p>
            <a:pPr algn="l"/>
            <a:r>
              <a:rPr lang="zh-CN" altLang="en-US" dirty="0">
                <a:latin typeface="微软雅黑" panose="020B0503020204020204" pitchFamily="34" charset="-122"/>
                <a:ea typeface="微软雅黑" panose="020B0503020204020204" pitchFamily="34" charset="-122"/>
              </a:rPr>
              <a:t>红色管道：运送含待测样本的微流体</a:t>
            </a:r>
            <a:endParaRPr lang="en-US" altLang="zh-CN" dirty="0">
              <a:latin typeface="微软雅黑" panose="020B0503020204020204" pitchFamily="34" charset="-122"/>
              <a:ea typeface="微软雅黑" panose="020B0503020204020204" pitchFamily="34" charset="-122"/>
            </a:endParaRPr>
          </a:p>
          <a:p>
            <a:pPr algn="l"/>
            <a:r>
              <a:rPr lang="zh-CN" altLang="en-US" dirty="0">
                <a:latin typeface="微软雅黑" panose="020B0503020204020204" pitchFamily="34" charset="-122"/>
                <a:ea typeface="微软雅黑" panose="020B0503020204020204" pitchFamily="34" charset="-122"/>
              </a:rPr>
              <a:t>蓝色管道：调节柱面透镜折射率（内含液体）</a:t>
            </a:r>
            <a:endParaRPr lang="en-US" altLang="zh-CN" dirty="0">
              <a:latin typeface="微软雅黑" panose="020B0503020204020204" pitchFamily="34" charset="-122"/>
              <a:ea typeface="微软雅黑" panose="020B0503020204020204" pitchFamily="34" charset="-122"/>
            </a:endParaRPr>
          </a:p>
          <a:p>
            <a:pPr algn="l"/>
            <a:r>
              <a:rPr lang="zh-CN" altLang="en-US" dirty="0">
                <a:latin typeface="微软雅黑" panose="020B0503020204020204" pitchFamily="34" charset="-122"/>
                <a:ea typeface="微软雅黑" panose="020B0503020204020204" pitchFamily="34" charset="-122"/>
              </a:rPr>
              <a:t>光纤：提供入射光，经柱面透镜形成光片。</a:t>
            </a:r>
          </a:p>
        </p:txBody>
      </p:sp>
      <p:sp>
        <p:nvSpPr>
          <p:cNvPr id="5" name="文本框 4">
            <a:extLst>
              <a:ext uri="{FF2B5EF4-FFF2-40B4-BE49-F238E27FC236}">
                <a16:creationId xmlns:a16="http://schemas.microsoft.com/office/drawing/2014/main" id="{84F5191E-3E6A-4FEC-A6BA-6B8E96B5DE7C}"/>
              </a:ext>
            </a:extLst>
          </p:cNvPr>
          <p:cNvSpPr txBox="1"/>
          <p:nvPr/>
        </p:nvSpPr>
        <p:spPr>
          <a:xfrm>
            <a:off x="6096001" y="4131845"/>
            <a:ext cx="4801314" cy="923330"/>
          </a:xfrm>
          <a:prstGeom prst="rect">
            <a:avLst/>
          </a:prstGeom>
          <a:noFill/>
        </p:spPr>
        <p:txBody>
          <a:bodyPr wrap="square" rtlCol="0">
            <a:spAutoFit/>
          </a:bodyPr>
          <a:lstStyle/>
          <a:p>
            <a:pPr algn="l"/>
            <a:r>
              <a:rPr lang="zh-CN" altLang="en-US" dirty="0">
                <a:latin typeface="微软雅黑" panose="020B0503020204020204" pitchFamily="34" charset="-122"/>
                <a:ea typeface="微软雅黑" panose="020B0503020204020204" pitchFamily="34" charset="-122"/>
              </a:rPr>
              <a:t>由于该系统可以集成至一个芯片上，使得它可以与任意的显微镜进行结合。（如同观察玻片中的样品一般）</a:t>
            </a:r>
          </a:p>
        </p:txBody>
      </p:sp>
      <p:sp>
        <p:nvSpPr>
          <p:cNvPr id="15" name="文本框 14">
            <a:extLst>
              <a:ext uri="{FF2B5EF4-FFF2-40B4-BE49-F238E27FC236}">
                <a16:creationId xmlns:a16="http://schemas.microsoft.com/office/drawing/2014/main" id="{4CCD628B-F73E-499E-A049-241784FE5337}"/>
              </a:ext>
            </a:extLst>
          </p:cNvPr>
          <p:cNvSpPr txBox="1"/>
          <p:nvPr/>
        </p:nvSpPr>
        <p:spPr>
          <a:xfrm>
            <a:off x="1766078" y="5725812"/>
            <a:ext cx="2779672"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Petra </a:t>
            </a:r>
            <a:r>
              <a:rPr lang="en-US" altLang="zh-CN" sz="1200" dirty="0" err="1">
                <a:latin typeface="微软雅黑" panose="020B0503020204020204" pitchFamily="34" charset="-122"/>
                <a:ea typeface="微软雅黑" panose="020B0503020204020204" pitchFamily="34" charset="-122"/>
              </a:rPr>
              <a:t>Paie</a:t>
            </a:r>
            <a:r>
              <a:rPr lang="en-US" altLang="zh-CN" sz="1200" dirty="0">
                <a:latin typeface="微软雅黑" panose="020B0503020204020204" pitchFamily="34" charset="-122"/>
                <a:ea typeface="微软雅黑" panose="020B0503020204020204" pitchFamily="34" charset="-122"/>
              </a:rPr>
              <a:t> et al., Lab Chip, 2016</a:t>
            </a:r>
            <a:r>
              <a:rPr lang="zh-CN" altLang="en-US" sz="1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643067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lstStyle/>
          <a:p>
            <a:r>
              <a:rPr lang="zh-CN" altLang="en-US" dirty="0">
                <a:solidFill>
                  <a:schemeClr val="accent1"/>
                </a:solidFill>
                <a:latin typeface="微软雅黑" panose="020B0503020204020204" pitchFamily="34" charset="-122"/>
                <a:ea typeface="微软雅黑" panose="020B0503020204020204" pitchFamily="34" charset="-122"/>
              </a:rPr>
              <a:t>关键参数</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94085" y="1505237"/>
                <a:ext cx="4900648" cy="2930514"/>
              </a:xfrm>
            </p:spPr>
            <p:txBody>
              <a:bodyPr>
                <a:normAutofit/>
              </a:bodyPr>
              <a:lstStyle/>
              <a:p>
                <a:r>
                  <a:rPr lang="zh-CN" altLang="en-US" dirty="0">
                    <a:latin typeface="微软雅黑" panose="020B0503020204020204" pitchFamily="34" charset="-122"/>
                    <a:ea typeface="微软雅黑" panose="020B0503020204020204" pitchFamily="34" charset="-122"/>
                  </a:rPr>
                  <a:t>横向分辨率：未提及 </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光片厚度：束腰处</a:t>
                </a:r>
                <a:r>
                  <a:rPr lang="en-US" altLang="zh-CN" dirty="0">
                    <a:latin typeface="微软雅黑" panose="020B0503020204020204" pitchFamily="34" charset="-122"/>
                    <a:ea typeface="微软雅黑" panose="020B0503020204020204" pitchFamily="34" charset="-122"/>
                  </a:rPr>
                  <a:t>5.8 </a:t>
                </a:r>
                <a:r>
                  <a:rPr lang="el-GR" altLang="zh-CN" dirty="0">
                    <a:latin typeface="微软雅黑" panose="020B0503020204020204" pitchFamily="34" charset="-122"/>
                    <a:ea typeface="微软雅黑" panose="020B0503020204020204" pitchFamily="34" charset="-122"/>
                  </a:rPr>
                  <a:t>μ</a:t>
                </a:r>
                <a:r>
                  <a:rPr lang="en-US" altLang="zh-CN" dirty="0">
                    <a:latin typeface="微软雅黑" panose="020B0503020204020204" pitchFamily="34" charset="-122"/>
                    <a:ea typeface="微软雅黑" panose="020B0503020204020204" pitchFamily="34" charset="-122"/>
                  </a:rPr>
                  <a:t>m</a:t>
                </a:r>
              </a:p>
              <a:p>
                <a:r>
                  <a:rPr lang="zh-CN" altLang="en-US" dirty="0">
                    <a:latin typeface="微软雅黑" panose="020B0503020204020204" pitchFamily="34" charset="-122"/>
                    <a:ea typeface="微软雅黑" panose="020B0503020204020204" pitchFamily="34" charset="-122"/>
                  </a:rPr>
                  <a:t>成像速度：</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12 frames/s</a:t>
                </a:r>
                <a:r>
                  <a:rPr lang="zh-CN" altLang="en-US" dirty="0">
                    <a:latin typeface="微软雅黑" panose="020B0503020204020204" pitchFamily="34" charset="-122"/>
                    <a:ea typeface="微软雅黑" panose="020B0503020204020204" pitchFamily="34" charset="-122"/>
                  </a:rPr>
                  <a:t>（样品移动速度为</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20</m:t>
                    </m:r>
                    <m:r>
                      <a:rPr lang="zh-CN" altLang="en-US" b="0" i="1" smtClean="0">
                        <a:latin typeface="Cambria Math" panose="02040503050406030204" pitchFamily="18" charset="0"/>
                        <a:ea typeface="微软雅黑" panose="020B0503020204020204" pitchFamily="34" charset="-122"/>
                      </a:rPr>
                      <m:t>𝜇</m:t>
                    </m:r>
                    <m:r>
                      <m:rPr>
                        <m:sty m:val="p"/>
                      </m:rPr>
                      <a:rPr lang="en-US" altLang="zh-CN" i="1">
                        <a:latin typeface="Cambria Math" panose="02040503050406030204" pitchFamily="18" charset="0"/>
                        <a:ea typeface="微软雅黑" panose="020B0503020204020204" pitchFamily="34" charset="-122"/>
                      </a:rPr>
                      <m:t>m</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𝑠</m:t>
                    </m:r>
                  </m:oMath>
                </a14:m>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r>
                  <a:rPr lang="en-US" altLang="zh-CN" dirty="0">
                    <a:latin typeface="微软雅黑" panose="020B0503020204020204" pitchFamily="34" charset="-122"/>
                    <a:ea typeface="微软雅黑" panose="020B0503020204020204" pitchFamily="34" charset="-122"/>
                  </a:rPr>
                  <a:t>87 frames/s</a:t>
                </a:r>
                <a:r>
                  <a:rPr lang="zh-CN" altLang="en-US" dirty="0">
                    <a:latin typeface="微软雅黑" panose="020B0503020204020204" pitchFamily="34" charset="-122"/>
                    <a:ea typeface="微软雅黑" panose="020B0503020204020204" pitchFamily="34" charset="-122"/>
                  </a:rPr>
                  <a:t>（样品移动速度为</a:t>
                </a:r>
                <a14:m>
                  <m:oMath xmlns:m="http://schemas.openxmlformats.org/officeDocument/2006/math">
                    <m:r>
                      <a:rPr lang="en-US" altLang="zh-CN" i="1">
                        <a:latin typeface="Cambria Math" panose="02040503050406030204" pitchFamily="18" charset="0"/>
                        <a:ea typeface="微软雅黑" panose="020B0503020204020204" pitchFamily="34" charset="-122"/>
                      </a:rPr>
                      <m:t>20</m:t>
                    </m:r>
                    <m:r>
                      <a:rPr lang="en-US" altLang="zh-CN" b="0" i="1" smtClean="0">
                        <a:latin typeface="Cambria Math" panose="02040503050406030204" pitchFamily="18" charset="0"/>
                        <a:ea typeface="微软雅黑" panose="020B0503020204020204" pitchFamily="34" charset="-122"/>
                      </a:rPr>
                      <m:t>0</m:t>
                    </m:r>
                    <m:r>
                      <a:rPr lang="zh-CN" altLang="en-US" i="1">
                        <a:latin typeface="Cambria Math" panose="02040503050406030204" pitchFamily="18" charset="0"/>
                        <a:ea typeface="微软雅黑" panose="020B0503020204020204" pitchFamily="34" charset="-122"/>
                      </a:rPr>
                      <m:t>𝜇</m:t>
                    </m:r>
                    <m:r>
                      <m:rPr>
                        <m:sty m:val="p"/>
                      </m:rPr>
                      <a:rPr lang="en-US" altLang="zh-CN" i="1">
                        <a:latin typeface="Cambria Math" panose="02040503050406030204" pitchFamily="18" charset="0"/>
                        <a:ea typeface="微软雅黑" panose="020B0503020204020204" pitchFamily="34" charset="-122"/>
                      </a:rPr>
                      <m:t>m</m:t>
                    </m:r>
                    <m:r>
                      <a:rPr lang="en-US" altLang="zh-CN" i="1">
                        <a:latin typeface="Cambria Math" panose="02040503050406030204" pitchFamily="18" charset="0"/>
                        <a:ea typeface="微软雅黑" panose="020B0503020204020204" pitchFamily="34" charset="-122"/>
                      </a:rPr>
                      <m:t>/</m:t>
                    </m:r>
                    <m:r>
                      <a:rPr lang="en-US" altLang="zh-CN" i="1">
                        <a:latin typeface="Cambria Math" panose="02040503050406030204" pitchFamily="18" charset="0"/>
                        <a:ea typeface="微软雅黑" panose="020B0503020204020204" pitchFamily="34" charset="-122"/>
                      </a:rPr>
                      <m:t>𝑠</m:t>
                    </m:r>
                  </m:oMath>
                </a14:m>
                <a:r>
                  <a:rPr lang="en-US" altLang="zh-CN" dirty="0">
                    <a:latin typeface="微软雅黑" panose="020B0503020204020204" pitchFamily="34" charset="-122"/>
                    <a:ea typeface="微软雅黑" panose="020B0503020204020204" pitchFamily="34" charset="-122"/>
                  </a:rPr>
                  <a:t>)</a:t>
                </a:r>
              </a:p>
              <a:p>
                <a:r>
                  <a:rPr lang="zh-CN" altLang="en-US" dirty="0">
                    <a:latin typeface="微软雅黑" panose="020B0503020204020204" pitchFamily="34" charset="-122"/>
                    <a:ea typeface="微软雅黑" panose="020B0503020204020204" pitchFamily="34" charset="-122"/>
                  </a:rPr>
                  <a:t>照明物镜：</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无，仅存在柱面透镜</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成像物镜：</a:t>
                </a:r>
                <a:r>
                  <a:rPr lang="en-US" altLang="zh-CN" dirty="0">
                    <a:latin typeface="微软雅黑" panose="020B0503020204020204" pitchFamily="34" charset="-122"/>
                    <a:ea typeface="微软雅黑" panose="020B0503020204020204" pitchFamily="34" charset="-122"/>
                  </a:rPr>
                  <a:t>10╳, NA 0.3, WD 16.7 mm</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94085" y="1505237"/>
                <a:ext cx="4900648" cy="2930514"/>
              </a:xfrm>
              <a:blipFill>
                <a:blip r:embed="rId2"/>
                <a:stretch>
                  <a:fillRect l="-871" t="-1247"/>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17064F7A-6760-4373-9060-22014227AE7B}"/>
              </a:ext>
            </a:extLst>
          </p:cNvPr>
          <p:cNvPicPr>
            <a:picLocks noChangeAspect="1"/>
          </p:cNvPicPr>
          <p:nvPr/>
        </p:nvPicPr>
        <p:blipFill>
          <a:blip r:embed="rId3"/>
          <a:stretch>
            <a:fillRect/>
          </a:stretch>
        </p:blipFill>
        <p:spPr>
          <a:xfrm>
            <a:off x="5700749" y="1505236"/>
            <a:ext cx="6130303" cy="1923764"/>
          </a:xfrm>
          <a:prstGeom prst="rect">
            <a:avLst/>
          </a:prstGeom>
        </p:spPr>
      </p:pic>
      <p:sp>
        <p:nvSpPr>
          <p:cNvPr id="5" name="文本框 4">
            <a:extLst>
              <a:ext uri="{FF2B5EF4-FFF2-40B4-BE49-F238E27FC236}">
                <a16:creationId xmlns:a16="http://schemas.microsoft.com/office/drawing/2014/main" id="{1CA948C0-3A96-4C68-B0EC-FE73BD040F83}"/>
              </a:ext>
            </a:extLst>
          </p:cNvPr>
          <p:cNvSpPr txBox="1"/>
          <p:nvPr/>
        </p:nvSpPr>
        <p:spPr>
          <a:xfrm>
            <a:off x="7747229" y="5018254"/>
            <a:ext cx="2031325" cy="369332"/>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柱面透镜详细参数</a:t>
            </a:r>
          </a:p>
        </p:txBody>
      </p:sp>
      <p:pic>
        <p:nvPicPr>
          <p:cNvPr id="6" name="图片 5">
            <a:extLst>
              <a:ext uri="{FF2B5EF4-FFF2-40B4-BE49-F238E27FC236}">
                <a16:creationId xmlns:a16="http://schemas.microsoft.com/office/drawing/2014/main" id="{F05CA73D-52AB-4C30-A82C-558E1B3F7455}"/>
              </a:ext>
            </a:extLst>
          </p:cNvPr>
          <p:cNvPicPr>
            <a:picLocks noChangeAspect="1"/>
          </p:cNvPicPr>
          <p:nvPr/>
        </p:nvPicPr>
        <p:blipFill>
          <a:blip r:embed="rId4"/>
          <a:stretch>
            <a:fillRect/>
          </a:stretch>
        </p:blipFill>
        <p:spPr>
          <a:xfrm>
            <a:off x="5700749" y="3424584"/>
            <a:ext cx="6124286" cy="1435380"/>
          </a:xfrm>
          <a:prstGeom prst="rect">
            <a:avLst/>
          </a:prstGeom>
        </p:spPr>
      </p:pic>
      <p:pic>
        <p:nvPicPr>
          <p:cNvPr id="7" name="图片 6">
            <a:extLst>
              <a:ext uri="{FF2B5EF4-FFF2-40B4-BE49-F238E27FC236}">
                <a16:creationId xmlns:a16="http://schemas.microsoft.com/office/drawing/2014/main" id="{F6526F80-DA47-4B86-882A-456ED4E0EB41}"/>
              </a:ext>
            </a:extLst>
          </p:cNvPr>
          <p:cNvPicPr>
            <a:picLocks noChangeAspect="1"/>
          </p:cNvPicPr>
          <p:nvPr/>
        </p:nvPicPr>
        <p:blipFill>
          <a:blip r:embed="rId5"/>
          <a:stretch>
            <a:fillRect/>
          </a:stretch>
        </p:blipFill>
        <p:spPr>
          <a:xfrm>
            <a:off x="821776" y="4594040"/>
            <a:ext cx="2655350" cy="2041396"/>
          </a:xfrm>
          <a:prstGeom prst="rect">
            <a:avLst/>
          </a:prstGeom>
        </p:spPr>
      </p:pic>
      <p:sp>
        <p:nvSpPr>
          <p:cNvPr id="8" name="文本框 7">
            <a:extLst>
              <a:ext uri="{FF2B5EF4-FFF2-40B4-BE49-F238E27FC236}">
                <a16:creationId xmlns:a16="http://schemas.microsoft.com/office/drawing/2014/main" id="{9BF2840E-A867-463C-B313-6AA5C983D054}"/>
              </a:ext>
            </a:extLst>
          </p:cNvPr>
          <p:cNvSpPr txBox="1"/>
          <p:nvPr/>
        </p:nvSpPr>
        <p:spPr>
          <a:xfrm>
            <a:off x="3710651" y="4983432"/>
            <a:ext cx="1107996" cy="369332"/>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光片性质</a:t>
            </a:r>
          </a:p>
        </p:txBody>
      </p:sp>
      <p:sp>
        <p:nvSpPr>
          <p:cNvPr id="9" name="文本框 8">
            <a:extLst>
              <a:ext uri="{FF2B5EF4-FFF2-40B4-BE49-F238E27FC236}">
                <a16:creationId xmlns:a16="http://schemas.microsoft.com/office/drawing/2014/main" id="{3672A9AD-7B70-4A68-93C7-B83E3EBD34B7}"/>
              </a:ext>
            </a:extLst>
          </p:cNvPr>
          <p:cNvSpPr txBox="1"/>
          <p:nvPr/>
        </p:nvSpPr>
        <p:spPr>
          <a:xfrm>
            <a:off x="7373055" y="5337739"/>
            <a:ext cx="2779672"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Petra </a:t>
            </a:r>
            <a:r>
              <a:rPr lang="en-US" altLang="zh-CN" sz="1200" dirty="0" err="1">
                <a:latin typeface="微软雅黑" panose="020B0503020204020204" pitchFamily="34" charset="-122"/>
                <a:ea typeface="微软雅黑" panose="020B0503020204020204" pitchFamily="34" charset="-122"/>
              </a:rPr>
              <a:t>Paie</a:t>
            </a:r>
            <a:r>
              <a:rPr lang="en-US" altLang="zh-CN" sz="1200" dirty="0">
                <a:latin typeface="微软雅黑" panose="020B0503020204020204" pitchFamily="34" charset="-122"/>
                <a:ea typeface="微软雅黑" panose="020B0503020204020204" pitchFamily="34" charset="-122"/>
              </a:rPr>
              <a:t> et al., Lab Chip, 2016</a:t>
            </a:r>
            <a:r>
              <a:rPr lang="zh-CN" altLang="en-US" sz="1200" dirty="0">
                <a:latin typeface="微软雅黑" panose="020B0503020204020204" pitchFamily="34" charset="-122"/>
                <a:ea typeface="微软雅黑" panose="020B0503020204020204" pitchFamily="34" charset="-122"/>
              </a:rPr>
              <a:t>）</a:t>
            </a:r>
          </a:p>
        </p:txBody>
      </p:sp>
      <p:sp>
        <p:nvSpPr>
          <p:cNvPr id="10" name="文本框 9">
            <a:extLst>
              <a:ext uri="{FF2B5EF4-FFF2-40B4-BE49-F238E27FC236}">
                <a16:creationId xmlns:a16="http://schemas.microsoft.com/office/drawing/2014/main" id="{99D6F68E-7EB3-4420-A39F-DA0DEC948071}"/>
              </a:ext>
            </a:extLst>
          </p:cNvPr>
          <p:cNvSpPr txBox="1"/>
          <p:nvPr/>
        </p:nvSpPr>
        <p:spPr>
          <a:xfrm>
            <a:off x="3567584" y="5338633"/>
            <a:ext cx="2779672"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Petra </a:t>
            </a:r>
            <a:r>
              <a:rPr lang="en-US" altLang="zh-CN" sz="1200" dirty="0" err="1">
                <a:latin typeface="微软雅黑" panose="020B0503020204020204" pitchFamily="34" charset="-122"/>
                <a:ea typeface="微软雅黑" panose="020B0503020204020204" pitchFamily="34" charset="-122"/>
              </a:rPr>
              <a:t>Paie</a:t>
            </a:r>
            <a:r>
              <a:rPr lang="en-US" altLang="zh-CN" sz="1200" dirty="0">
                <a:latin typeface="微软雅黑" panose="020B0503020204020204" pitchFamily="34" charset="-122"/>
                <a:ea typeface="微软雅黑" panose="020B0503020204020204" pitchFamily="34" charset="-122"/>
              </a:rPr>
              <a:t> et al., Lab Chip, 2016</a:t>
            </a:r>
            <a:r>
              <a:rPr lang="zh-CN" altLang="en-US" sz="1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8058749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normAutofit/>
          </a:bodyPr>
          <a:lstStyle/>
          <a:p>
            <a:r>
              <a:rPr lang="en-US" altLang="zh-CN" dirty="0">
                <a:solidFill>
                  <a:schemeClr val="accent1"/>
                </a:solidFill>
                <a:latin typeface="微软雅黑" panose="020B0503020204020204" pitchFamily="34" charset="-122"/>
                <a:ea typeface="微软雅黑" panose="020B0503020204020204" pitchFamily="34" charset="-122"/>
              </a:rPr>
              <a:t>On-chip light sheet illumination</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1A1F7453-FE91-4E8A-9F92-4867E791FFAB}"/>
              </a:ext>
            </a:extLst>
          </p:cNvPr>
          <p:cNvSpPr txBox="1"/>
          <p:nvPr/>
        </p:nvSpPr>
        <p:spPr>
          <a:xfrm>
            <a:off x="8742947" y="2334126"/>
            <a:ext cx="184731" cy="369332"/>
          </a:xfrm>
          <a:prstGeom prst="rect">
            <a:avLst/>
          </a:prstGeom>
          <a:noFill/>
        </p:spPr>
        <p:txBody>
          <a:bodyPr wrap="none" rtlCol="0">
            <a:spAutoFit/>
          </a:bodyPr>
          <a:lstStyle/>
          <a:p>
            <a:pPr algn="l"/>
            <a:endParaRPr lang="zh-CN" altLang="en-US"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A55848B8-99D4-4ED0-8CD0-ED35F97947C5}"/>
              </a:ext>
            </a:extLst>
          </p:cNvPr>
          <p:cNvPicPr>
            <a:picLocks noChangeAspect="1"/>
          </p:cNvPicPr>
          <p:nvPr/>
        </p:nvPicPr>
        <p:blipFill>
          <a:blip r:embed="rId2"/>
          <a:stretch>
            <a:fillRect/>
          </a:stretch>
        </p:blipFill>
        <p:spPr>
          <a:xfrm>
            <a:off x="687388" y="1378857"/>
            <a:ext cx="8823158" cy="4776716"/>
          </a:xfrm>
          <a:prstGeom prst="rect">
            <a:avLst/>
          </a:prstGeom>
        </p:spPr>
      </p:pic>
      <p:sp>
        <p:nvSpPr>
          <p:cNvPr id="5" name="文本框 4">
            <a:extLst>
              <a:ext uri="{FF2B5EF4-FFF2-40B4-BE49-F238E27FC236}">
                <a16:creationId xmlns:a16="http://schemas.microsoft.com/office/drawing/2014/main" id="{39581BBD-3F79-4118-82C6-119685D81AF4}"/>
              </a:ext>
            </a:extLst>
          </p:cNvPr>
          <p:cNvSpPr txBox="1"/>
          <p:nvPr/>
        </p:nvSpPr>
        <p:spPr>
          <a:xfrm>
            <a:off x="4429553" y="6205231"/>
            <a:ext cx="1338828" cy="369332"/>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装置示意图</a:t>
            </a:r>
          </a:p>
        </p:txBody>
      </p:sp>
      <p:sp>
        <p:nvSpPr>
          <p:cNvPr id="8" name="文本框 7">
            <a:extLst>
              <a:ext uri="{FF2B5EF4-FFF2-40B4-BE49-F238E27FC236}">
                <a16:creationId xmlns:a16="http://schemas.microsoft.com/office/drawing/2014/main" id="{B596B262-E2A3-44CB-8F53-33320939DFE0}"/>
              </a:ext>
            </a:extLst>
          </p:cNvPr>
          <p:cNvSpPr txBox="1"/>
          <p:nvPr/>
        </p:nvSpPr>
        <p:spPr>
          <a:xfrm>
            <a:off x="9670811" y="1964794"/>
            <a:ext cx="2396003" cy="646331"/>
          </a:xfrm>
          <a:prstGeom prst="rect">
            <a:avLst/>
          </a:prstGeom>
          <a:noFill/>
        </p:spPr>
        <p:txBody>
          <a:bodyPr wrap="square" rtlCol="0">
            <a:spAutoFit/>
          </a:bodyPr>
          <a:lstStyle/>
          <a:p>
            <a:pPr algn="l"/>
            <a:r>
              <a:rPr lang="zh-CN" altLang="en-US" dirty="0">
                <a:latin typeface="微软雅黑" panose="020B0503020204020204" pitchFamily="34" charset="-122"/>
                <a:ea typeface="微软雅黑" panose="020B0503020204020204" pitchFamily="34" charset="-122"/>
              </a:rPr>
              <a:t>探测物镜可以使用现成的显微镜系统</a:t>
            </a:r>
          </a:p>
        </p:txBody>
      </p:sp>
      <p:sp>
        <p:nvSpPr>
          <p:cNvPr id="6" name="文本框 5">
            <a:extLst>
              <a:ext uri="{FF2B5EF4-FFF2-40B4-BE49-F238E27FC236}">
                <a16:creationId xmlns:a16="http://schemas.microsoft.com/office/drawing/2014/main" id="{C2ADC667-102A-4DA6-B4FE-5203574DB35F}"/>
              </a:ext>
            </a:extLst>
          </p:cNvPr>
          <p:cNvSpPr txBox="1"/>
          <p:nvPr/>
        </p:nvSpPr>
        <p:spPr>
          <a:xfrm>
            <a:off x="3252536" y="6485721"/>
            <a:ext cx="3498073"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Hendrik </a:t>
            </a:r>
            <a:r>
              <a:rPr lang="en-US" altLang="zh-CN" sz="1200" dirty="0" err="1">
                <a:latin typeface="微软雅黑" panose="020B0503020204020204" pitchFamily="34" charset="-122"/>
                <a:ea typeface="微软雅黑" panose="020B0503020204020204" pitchFamily="34" charset="-122"/>
              </a:rPr>
              <a:t>Deschout</a:t>
            </a:r>
            <a:r>
              <a:rPr lang="en-US" altLang="zh-CN" sz="1200" dirty="0">
                <a:latin typeface="微软雅黑" panose="020B0503020204020204" pitchFamily="34" charset="-122"/>
                <a:ea typeface="微软雅黑" panose="020B0503020204020204" pitchFamily="34" charset="-122"/>
              </a:rPr>
              <a:t> et al., Nanoscale, 2013</a:t>
            </a:r>
            <a:r>
              <a:rPr lang="zh-CN" altLang="en-US" sz="1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840250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lstStyle/>
          <a:p>
            <a:r>
              <a:rPr lang="zh-CN" altLang="en-US" dirty="0">
                <a:solidFill>
                  <a:schemeClr val="accent1"/>
                </a:solidFill>
                <a:latin typeface="微软雅黑" panose="020B0503020204020204" pitchFamily="34" charset="-122"/>
                <a:ea typeface="微软雅黑" panose="020B0503020204020204" pitchFamily="34" charset="-122"/>
              </a:rPr>
              <a:t>关键参数</a:t>
            </a:r>
          </a:p>
        </p:txBody>
      </p:sp>
      <p:sp>
        <p:nvSpPr>
          <p:cNvPr id="3" name="内容占位符 2"/>
          <p:cNvSpPr>
            <a:spLocks noGrp="1"/>
          </p:cNvSpPr>
          <p:nvPr>
            <p:ph idx="1"/>
          </p:nvPr>
        </p:nvSpPr>
        <p:spPr>
          <a:xfrm>
            <a:off x="794085" y="1505237"/>
            <a:ext cx="4852736" cy="2930514"/>
          </a:xfrm>
        </p:spPr>
        <p:txBody>
          <a:bodyPr>
            <a:normAutofit/>
          </a:bodyPr>
          <a:lstStyle/>
          <a:p>
            <a:r>
              <a:rPr lang="zh-CN" altLang="en-US" dirty="0">
                <a:latin typeface="微软雅黑" panose="020B0503020204020204" pitchFamily="34" charset="-122"/>
                <a:ea typeface="微软雅黑" panose="020B0503020204020204" pitchFamily="34" charset="-122"/>
              </a:rPr>
              <a:t>横向分辨率：未提及 </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成像速度：</a:t>
            </a:r>
            <a:r>
              <a:rPr lang="en-US" altLang="zh-CN" dirty="0">
                <a:latin typeface="微软雅黑" panose="020B0503020204020204" pitchFamily="34" charset="-122"/>
                <a:ea typeface="微软雅黑" panose="020B0503020204020204" pitchFamily="34" charset="-122"/>
              </a:rPr>
              <a:t>22.6-27.6 frames/s</a:t>
            </a:r>
          </a:p>
          <a:p>
            <a:r>
              <a:rPr lang="zh-CN" altLang="en-US" dirty="0">
                <a:latin typeface="微软雅黑" panose="020B0503020204020204" pitchFamily="34" charset="-122"/>
                <a:ea typeface="微软雅黑" panose="020B0503020204020204" pitchFamily="34" charset="-122"/>
              </a:rPr>
              <a:t>照明物镜：</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无，仅存在柱面透镜</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成像物镜：无</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光片厚度</a:t>
            </a:r>
            <a:r>
              <a:rPr lang="zh-CN" altLang="en-US" dirty="0">
                <a:latin typeface="微软雅黑" panose="020B0503020204020204" pitchFamily="34" charset="-122"/>
                <a:ea typeface="微软雅黑" panose="020B0503020204020204" pitchFamily="34" charset="-122"/>
                <a:sym typeface="Wingdings" panose="05000000000000000000" pitchFamily="2" charset="2"/>
              </a:rPr>
              <a:t>：（理论）刚出射</a:t>
            </a:r>
            <a:r>
              <a:rPr lang="en-US" altLang="zh-CN" dirty="0">
                <a:latin typeface="微软雅黑" panose="020B0503020204020204" pitchFamily="34" charset="-122"/>
                <a:ea typeface="微软雅黑" panose="020B0503020204020204" pitchFamily="34" charset="-122"/>
                <a:sym typeface="Wingdings" panose="05000000000000000000" pitchFamily="2" charset="2"/>
              </a:rPr>
              <a:t>4.6 </a:t>
            </a:r>
            <a:r>
              <a:rPr lang="el-GR" altLang="zh-CN" dirty="0">
                <a:latin typeface="微软雅黑" panose="020B0503020204020204" pitchFamily="34" charset="-122"/>
                <a:ea typeface="微软雅黑" panose="020B0503020204020204" pitchFamily="34" charset="-122"/>
                <a:sym typeface="Wingdings" panose="05000000000000000000" pitchFamily="2" charset="2"/>
              </a:rPr>
              <a:t>μ</a:t>
            </a:r>
            <a:r>
              <a:rPr lang="en-US" altLang="zh-CN" dirty="0">
                <a:latin typeface="微软雅黑" panose="020B0503020204020204" pitchFamily="34" charset="-122"/>
                <a:ea typeface="微软雅黑" panose="020B0503020204020204" pitchFamily="34" charset="-122"/>
                <a:sym typeface="Wingdings" panose="05000000000000000000" pitchFamily="2" charset="2"/>
              </a:rPr>
              <a:t>m </a:t>
            </a:r>
            <a:r>
              <a:rPr lang="zh-CN" altLang="en-US" dirty="0">
                <a:latin typeface="微软雅黑" panose="020B0503020204020204" pitchFamily="34" charset="-122"/>
                <a:ea typeface="微软雅黑" panose="020B0503020204020204" pitchFamily="34" charset="-122"/>
                <a:sym typeface="Wingdings" panose="05000000000000000000" pitchFamily="2" charset="2"/>
              </a:rPr>
              <a:t>，            传播</a:t>
            </a:r>
            <a:r>
              <a:rPr lang="en-US" altLang="zh-CN" dirty="0">
                <a:latin typeface="微软雅黑" panose="020B0503020204020204" pitchFamily="34" charset="-122"/>
                <a:ea typeface="微软雅黑" panose="020B0503020204020204" pitchFamily="34" charset="-122"/>
                <a:sym typeface="Wingdings" panose="05000000000000000000" pitchFamily="2" charset="2"/>
              </a:rPr>
              <a:t>100 </a:t>
            </a:r>
            <a:r>
              <a:rPr lang="el-GR" altLang="zh-CN" dirty="0">
                <a:latin typeface="微软雅黑" panose="020B0503020204020204" pitchFamily="34" charset="-122"/>
                <a:ea typeface="微软雅黑" panose="020B0503020204020204" pitchFamily="34" charset="-122"/>
                <a:sym typeface="Wingdings" panose="05000000000000000000" pitchFamily="2" charset="2"/>
              </a:rPr>
              <a:t>μ</a:t>
            </a:r>
            <a:r>
              <a:rPr lang="en-US" altLang="zh-CN" dirty="0">
                <a:latin typeface="微软雅黑" panose="020B0503020204020204" pitchFamily="34" charset="-122"/>
                <a:ea typeface="微软雅黑" panose="020B0503020204020204" pitchFamily="34" charset="-122"/>
                <a:sym typeface="Wingdings" panose="05000000000000000000" pitchFamily="2" charset="2"/>
              </a:rPr>
              <a:t>m</a:t>
            </a:r>
            <a:r>
              <a:rPr lang="zh-CN" altLang="en-US" dirty="0">
                <a:latin typeface="微软雅黑" panose="020B0503020204020204" pitchFamily="34" charset="-122"/>
                <a:ea typeface="微软雅黑" panose="020B0503020204020204" pitchFamily="34" charset="-122"/>
                <a:sym typeface="Wingdings" panose="05000000000000000000" pitchFamily="2" charset="2"/>
              </a:rPr>
              <a:t>之后为</a:t>
            </a:r>
            <a:r>
              <a:rPr lang="en-US" altLang="zh-CN" dirty="0">
                <a:latin typeface="微软雅黑" panose="020B0503020204020204" pitchFamily="34" charset="-122"/>
                <a:ea typeface="微软雅黑" panose="020B0503020204020204" pitchFamily="34" charset="-122"/>
                <a:sym typeface="Wingdings" panose="05000000000000000000" pitchFamily="2" charset="2"/>
              </a:rPr>
              <a:t>7.5 </a:t>
            </a:r>
            <a:r>
              <a:rPr lang="el-GR" altLang="zh-CN" dirty="0">
                <a:latin typeface="微软雅黑" panose="020B0503020204020204" pitchFamily="34" charset="-122"/>
                <a:ea typeface="微软雅黑" panose="020B0503020204020204" pitchFamily="34" charset="-122"/>
                <a:sym typeface="Wingdings" panose="05000000000000000000" pitchFamily="2" charset="2"/>
              </a:rPr>
              <a:t>μ</a:t>
            </a:r>
            <a:r>
              <a:rPr lang="en-US" altLang="zh-CN" dirty="0">
                <a:latin typeface="微软雅黑" panose="020B0503020204020204" pitchFamily="34" charset="-122"/>
                <a:ea typeface="微软雅黑" panose="020B0503020204020204" pitchFamily="34" charset="-122"/>
                <a:sym typeface="Wingdings" panose="05000000000000000000" pitchFamily="2" charset="2"/>
              </a:rPr>
              <a:t>m</a:t>
            </a:r>
          </a:p>
        </p:txBody>
      </p:sp>
      <p:pic>
        <p:nvPicPr>
          <p:cNvPr id="11" name="图片 10">
            <a:extLst>
              <a:ext uri="{FF2B5EF4-FFF2-40B4-BE49-F238E27FC236}">
                <a16:creationId xmlns:a16="http://schemas.microsoft.com/office/drawing/2014/main" id="{6DB81268-3029-4B87-93AF-E2D11A88D7CC}"/>
              </a:ext>
            </a:extLst>
          </p:cNvPr>
          <p:cNvPicPr>
            <a:picLocks noChangeAspect="1"/>
          </p:cNvPicPr>
          <p:nvPr/>
        </p:nvPicPr>
        <p:blipFill>
          <a:blip r:embed="rId2"/>
          <a:stretch>
            <a:fillRect/>
          </a:stretch>
        </p:blipFill>
        <p:spPr>
          <a:xfrm>
            <a:off x="8401257" y="1506876"/>
            <a:ext cx="2764048" cy="1801862"/>
          </a:xfrm>
          <a:prstGeom prst="rect">
            <a:avLst/>
          </a:prstGeom>
        </p:spPr>
      </p:pic>
      <p:pic>
        <p:nvPicPr>
          <p:cNvPr id="12" name="图片 11">
            <a:extLst>
              <a:ext uri="{FF2B5EF4-FFF2-40B4-BE49-F238E27FC236}">
                <a16:creationId xmlns:a16="http://schemas.microsoft.com/office/drawing/2014/main" id="{56923D39-EBFB-4EDE-97DE-241EDF706978}"/>
              </a:ext>
            </a:extLst>
          </p:cNvPr>
          <p:cNvPicPr>
            <a:picLocks noChangeAspect="1"/>
          </p:cNvPicPr>
          <p:nvPr/>
        </p:nvPicPr>
        <p:blipFill>
          <a:blip r:embed="rId3"/>
          <a:stretch>
            <a:fillRect/>
          </a:stretch>
        </p:blipFill>
        <p:spPr>
          <a:xfrm>
            <a:off x="5016441" y="1505237"/>
            <a:ext cx="3314286" cy="1803500"/>
          </a:xfrm>
          <a:prstGeom prst="rect">
            <a:avLst/>
          </a:prstGeom>
        </p:spPr>
      </p:pic>
      <p:sp>
        <p:nvSpPr>
          <p:cNvPr id="13" name="文本框 12">
            <a:extLst>
              <a:ext uri="{FF2B5EF4-FFF2-40B4-BE49-F238E27FC236}">
                <a16:creationId xmlns:a16="http://schemas.microsoft.com/office/drawing/2014/main" id="{4D220DB7-013F-484C-84CA-573467ECE904}"/>
              </a:ext>
            </a:extLst>
          </p:cNvPr>
          <p:cNvSpPr txBox="1"/>
          <p:nvPr/>
        </p:nvSpPr>
        <p:spPr>
          <a:xfrm>
            <a:off x="7191663" y="3705999"/>
            <a:ext cx="2419188"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core</a:t>
            </a:r>
            <a:r>
              <a:rPr lang="zh-CN" altLang="en-US" dirty="0">
                <a:latin typeface="微软雅黑" panose="020B0503020204020204" pitchFamily="34" charset="-122"/>
                <a:ea typeface="微软雅黑" panose="020B0503020204020204" pitchFamily="34" charset="-122"/>
              </a:rPr>
              <a:t>的宽度为</a:t>
            </a:r>
            <a:r>
              <a:rPr lang="en-US" altLang="zh-CN" dirty="0">
                <a:latin typeface="微软雅黑" panose="020B0503020204020204" pitchFamily="34" charset="-122"/>
                <a:ea typeface="微软雅黑" panose="020B0503020204020204" pitchFamily="34" charset="-122"/>
              </a:rPr>
              <a:t>100 nm</a:t>
            </a:r>
            <a:endParaRPr lang="zh-CN" altLang="en-US"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70256DE3-1736-4B8F-94D8-2750AE93482A}"/>
              </a:ext>
            </a:extLst>
          </p:cNvPr>
          <p:cNvSpPr txBox="1"/>
          <p:nvPr/>
        </p:nvSpPr>
        <p:spPr>
          <a:xfrm>
            <a:off x="6581690" y="3429000"/>
            <a:ext cx="3498073"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Hendrik </a:t>
            </a:r>
            <a:r>
              <a:rPr lang="en-US" altLang="zh-CN" sz="1200" dirty="0" err="1">
                <a:latin typeface="微软雅黑" panose="020B0503020204020204" pitchFamily="34" charset="-122"/>
                <a:ea typeface="微软雅黑" panose="020B0503020204020204" pitchFamily="34" charset="-122"/>
              </a:rPr>
              <a:t>Deschout</a:t>
            </a:r>
            <a:r>
              <a:rPr lang="en-US" altLang="zh-CN" sz="1200" dirty="0">
                <a:latin typeface="微软雅黑" panose="020B0503020204020204" pitchFamily="34" charset="-122"/>
                <a:ea typeface="微软雅黑" panose="020B0503020204020204" pitchFamily="34" charset="-122"/>
              </a:rPr>
              <a:t> et al., Nanoscale, 2013</a:t>
            </a:r>
            <a:r>
              <a:rPr lang="zh-CN" altLang="en-US" sz="1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8158719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lstStyle/>
          <a:p>
            <a:r>
              <a:rPr lang="zh-CN" altLang="en-US" dirty="0">
                <a:solidFill>
                  <a:schemeClr val="accent1"/>
                </a:solidFill>
                <a:latin typeface="微软雅黑" panose="020B0503020204020204" pitchFamily="34" charset="-122"/>
                <a:ea typeface="微软雅黑" panose="020B0503020204020204" pitchFamily="34" charset="-122"/>
              </a:rPr>
              <a:t>效果图</a:t>
            </a:r>
          </a:p>
        </p:txBody>
      </p:sp>
      <p:pic>
        <p:nvPicPr>
          <p:cNvPr id="6" name="图片 5">
            <a:extLst>
              <a:ext uri="{FF2B5EF4-FFF2-40B4-BE49-F238E27FC236}">
                <a16:creationId xmlns:a16="http://schemas.microsoft.com/office/drawing/2014/main" id="{65DC77E9-0891-4423-AA92-993370160BBC}"/>
              </a:ext>
            </a:extLst>
          </p:cNvPr>
          <p:cNvPicPr>
            <a:picLocks noChangeAspect="1"/>
          </p:cNvPicPr>
          <p:nvPr/>
        </p:nvPicPr>
        <p:blipFill>
          <a:blip r:embed="rId2"/>
          <a:stretch>
            <a:fillRect/>
          </a:stretch>
        </p:blipFill>
        <p:spPr>
          <a:xfrm>
            <a:off x="770020" y="1378857"/>
            <a:ext cx="5454318" cy="5358066"/>
          </a:xfrm>
          <a:prstGeom prst="rect">
            <a:avLst/>
          </a:prstGeom>
        </p:spPr>
      </p:pic>
      <p:pic>
        <p:nvPicPr>
          <p:cNvPr id="7" name="图片 6">
            <a:extLst>
              <a:ext uri="{FF2B5EF4-FFF2-40B4-BE49-F238E27FC236}">
                <a16:creationId xmlns:a16="http://schemas.microsoft.com/office/drawing/2014/main" id="{2DCD5BE6-4F9C-4C72-90C7-6FAE977FA517}"/>
              </a:ext>
            </a:extLst>
          </p:cNvPr>
          <p:cNvPicPr>
            <a:picLocks noChangeAspect="1"/>
          </p:cNvPicPr>
          <p:nvPr/>
        </p:nvPicPr>
        <p:blipFill>
          <a:blip r:embed="rId3"/>
          <a:stretch>
            <a:fillRect/>
          </a:stretch>
        </p:blipFill>
        <p:spPr>
          <a:xfrm>
            <a:off x="6224338" y="1767223"/>
            <a:ext cx="5628571" cy="4466667"/>
          </a:xfrm>
          <a:prstGeom prst="rect">
            <a:avLst/>
          </a:prstGeom>
        </p:spPr>
      </p:pic>
      <p:sp>
        <p:nvSpPr>
          <p:cNvPr id="5" name="文本框 4">
            <a:extLst>
              <a:ext uri="{FF2B5EF4-FFF2-40B4-BE49-F238E27FC236}">
                <a16:creationId xmlns:a16="http://schemas.microsoft.com/office/drawing/2014/main" id="{7D15DDA5-9015-4FBE-98E4-2C581A281B2A}"/>
              </a:ext>
            </a:extLst>
          </p:cNvPr>
          <p:cNvSpPr txBox="1"/>
          <p:nvPr/>
        </p:nvSpPr>
        <p:spPr>
          <a:xfrm>
            <a:off x="7048768" y="6233890"/>
            <a:ext cx="3498073"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Hendrik </a:t>
            </a:r>
            <a:r>
              <a:rPr lang="en-US" altLang="zh-CN" sz="1200" dirty="0" err="1">
                <a:latin typeface="微软雅黑" panose="020B0503020204020204" pitchFamily="34" charset="-122"/>
                <a:ea typeface="微软雅黑" panose="020B0503020204020204" pitchFamily="34" charset="-122"/>
              </a:rPr>
              <a:t>Deschout</a:t>
            </a:r>
            <a:r>
              <a:rPr lang="en-US" altLang="zh-CN" sz="1200" dirty="0">
                <a:latin typeface="微软雅黑" panose="020B0503020204020204" pitchFamily="34" charset="-122"/>
                <a:ea typeface="微软雅黑" panose="020B0503020204020204" pitchFamily="34" charset="-122"/>
              </a:rPr>
              <a:t> et al., Nanoscale, 2013</a:t>
            </a:r>
            <a:r>
              <a:rPr lang="zh-CN" altLang="en-US" sz="1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6309620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lstStyle/>
          <a:p>
            <a:r>
              <a:rPr lang="zh-CN" altLang="en-US" dirty="0">
                <a:solidFill>
                  <a:schemeClr val="accent1"/>
                </a:solidFill>
                <a:latin typeface="微软雅黑" panose="020B0503020204020204" pitchFamily="34" charset="-122"/>
                <a:ea typeface="微软雅黑" panose="020B0503020204020204" pitchFamily="34" charset="-122"/>
              </a:rPr>
              <a:t>关键参数</a:t>
            </a:r>
          </a:p>
        </p:txBody>
      </p:sp>
      <p:sp>
        <p:nvSpPr>
          <p:cNvPr id="3" name="内容占位符 2"/>
          <p:cNvSpPr>
            <a:spLocks noGrp="1"/>
          </p:cNvSpPr>
          <p:nvPr>
            <p:ph idx="1"/>
          </p:nvPr>
        </p:nvSpPr>
        <p:spPr>
          <a:xfrm>
            <a:off x="1211178" y="1670587"/>
            <a:ext cx="3857139" cy="4314651"/>
          </a:xfrm>
        </p:spPr>
        <p:txBody>
          <a:bodyPr>
            <a:normAutofit/>
          </a:bodyPr>
          <a:lstStyle/>
          <a:p>
            <a:r>
              <a:rPr lang="zh-CN" altLang="en-US" dirty="0">
                <a:latin typeface="微软雅黑" panose="020B0503020204020204" pitchFamily="34" charset="-122"/>
                <a:ea typeface="微软雅黑" panose="020B0503020204020204" pitchFamily="34" charset="-122"/>
              </a:rPr>
              <a:t>流速：</a:t>
            </a:r>
            <a:r>
              <a:rPr lang="en-US" altLang="zh-CN" dirty="0">
                <a:latin typeface="微软雅黑" panose="020B0503020204020204" pitchFamily="34" charset="-122"/>
                <a:ea typeface="微软雅黑" panose="020B0503020204020204" pitchFamily="34" charset="-122"/>
              </a:rPr>
              <a:t>1 ml/min (0.42 m/s)</a:t>
            </a:r>
          </a:p>
          <a:p>
            <a:r>
              <a:rPr lang="zh-CN" altLang="en-US" dirty="0">
                <a:latin typeface="微软雅黑" panose="020B0503020204020204" pitchFamily="34" charset="-122"/>
                <a:ea typeface="微软雅黑" panose="020B0503020204020204" pitchFamily="34" charset="-122"/>
              </a:rPr>
              <a:t>横向分辨率：</a:t>
            </a:r>
            <a:r>
              <a:rPr lang="en-US" altLang="zh-CN" dirty="0">
                <a:latin typeface="微软雅黑" panose="020B0503020204020204" pitchFamily="34" charset="-122"/>
                <a:ea typeface="微软雅黑" panose="020B0503020204020204" pitchFamily="34" charset="-122"/>
              </a:rPr>
              <a:t>0.75±0.06 </a:t>
            </a:r>
            <a:r>
              <a:rPr lang="el-GR" altLang="zh-CN" dirty="0">
                <a:latin typeface="微软雅黑" panose="020B0503020204020204" pitchFamily="34" charset="-122"/>
                <a:ea typeface="微软雅黑" panose="020B0503020204020204" pitchFamily="34" charset="-122"/>
              </a:rPr>
              <a:t>μ</a:t>
            </a:r>
            <a:r>
              <a:rPr lang="en-US" altLang="zh-CN" dirty="0">
                <a:latin typeface="微软雅黑" panose="020B0503020204020204" pitchFamily="34" charset="-122"/>
                <a:ea typeface="微软雅黑" panose="020B0503020204020204" pitchFamily="34" charset="-122"/>
              </a:rPr>
              <a:t>m</a:t>
            </a:r>
          </a:p>
          <a:p>
            <a:r>
              <a:rPr lang="zh-CN" altLang="en-US" dirty="0">
                <a:latin typeface="微软雅黑" panose="020B0503020204020204" pitchFamily="34" charset="-122"/>
                <a:ea typeface="微软雅黑" panose="020B0503020204020204" pitchFamily="34" charset="-122"/>
              </a:rPr>
              <a:t>轴向分辨率：</a:t>
            </a:r>
            <a:r>
              <a:rPr lang="en-US" altLang="zh-CN" dirty="0">
                <a:latin typeface="微软雅黑" panose="020B0503020204020204" pitchFamily="34" charset="-122"/>
                <a:ea typeface="微软雅黑" panose="020B0503020204020204" pitchFamily="34" charset="-122"/>
              </a:rPr>
              <a:t>2.7 </a:t>
            </a:r>
            <a:r>
              <a:rPr lang="en-US" altLang="zh-CN" dirty="0" err="1">
                <a:latin typeface="微软雅黑" panose="020B0503020204020204" pitchFamily="34" charset="-122"/>
                <a:ea typeface="微软雅黑" panose="020B0503020204020204" pitchFamily="34" charset="-122"/>
              </a:rPr>
              <a:t>μm</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超分辨率：无</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成像速度：</a:t>
            </a:r>
            <a:r>
              <a:rPr lang="en-US" altLang="zh-CN" dirty="0">
                <a:latin typeface="微软雅黑" panose="020B0503020204020204" pitchFamily="34" charset="-122"/>
                <a:ea typeface="微软雅黑" panose="020B0503020204020204" pitchFamily="34" charset="-122"/>
              </a:rPr>
              <a:t>10</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frame/s</a:t>
            </a:r>
          </a:p>
          <a:p>
            <a:r>
              <a:rPr lang="zh-CN" altLang="en-US" dirty="0">
                <a:latin typeface="微软雅黑" panose="020B0503020204020204" pitchFamily="34" charset="-122"/>
                <a:ea typeface="微软雅黑" panose="020B0503020204020204" pitchFamily="34" charset="-122"/>
              </a:rPr>
              <a:t>照明物镜：</a:t>
            </a:r>
            <a:r>
              <a:rPr lang="en-US" altLang="zh-CN" dirty="0">
                <a:latin typeface="微软雅黑" panose="020B0503020204020204" pitchFamily="34" charset="-122"/>
                <a:ea typeface="微软雅黑" panose="020B0503020204020204" pitchFamily="34" charset="-122"/>
              </a:rPr>
              <a:t>10╳, NA 0.2</a:t>
            </a:r>
          </a:p>
          <a:p>
            <a:r>
              <a:rPr lang="zh-CN" altLang="en-US" dirty="0">
                <a:latin typeface="微软雅黑" panose="020B0503020204020204" pitchFamily="34" charset="-122"/>
                <a:ea typeface="微软雅黑" panose="020B0503020204020204" pitchFamily="34" charset="-122"/>
              </a:rPr>
              <a:t>成像物镜：</a:t>
            </a:r>
            <a:r>
              <a:rPr lang="en-US" altLang="zh-CN" dirty="0">
                <a:latin typeface="微软雅黑" panose="020B0503020204020204" pitchFamily="34" charset="-122"/>
                <a:ea typeface="微软雅黑" panose="020B0503020204020204" pitchFamily="34" charset="-122"/>
              </a:rPr>
              <a:t>40╳, NA 0.75</a:t>
            </a:r>
          </a:p>
        </p:txBody>
      </p:sp>
      <p:pic>
        <p:nvPicPr>
          <p:cNvPr id="4" name="图片 3">
            <a:extLst>
              <a:ext uri="{FF2B5EF4-FFF2-40B4-BE49-F238E27FC236}">
                <a16:creationId xmlns:a16="http://schemas.microsoft.com/office/drawing/2014/main" id="{F02FFAAE-D6B0-4D87-B2E5-692EBF91ACE0}"/>
              </a:ext>
            </a:extLst>
          </p:cNvPr>
          <p:cNvPicPr>
            <a:picLocks noChangeAspect="1"/>
          </p:cNvPicPr>
          <p:nvPr/>
        </p:nvPicPr>
        <p:blipFill>
          <a:blip r:embed="rId2"/>
          <a:stretch>
            <a:fillRect/>
          </a:stretch>
        </p:blipFill>
        <p:spPr>
          <a:xfrm>
            <a:off x="5476399" y="1670587"/>
            <a:ext cx="3601514" cy="2783306"/>
          </a:xfrm>
          <a:prstGeom prst="rect">
            <a:avLst/>
          </a:prstGeom>
        </p:spPr>
      </p:pic>
      <p:sp>
        <p:nvSpPr>
          <p:cNvPr id="6" name="文本框 5">
            <a:extLst>
              <a:ext uri="{FF2B5EF4-FFF2-40B4-BE49-F238E27FC236}">
                <a16:creationId xmlns:a16="http://schemas.microsoft.com/office/drawing/2014/main" id="{C59E769B-F42F-4B14-B224-529A52D3D7C2}"/>
              </a:ext>
            </a:extLst>
          </p:cNvPr>
          <p:cNvSpPr txBox="1"/>
          <p:nvPr/>
        </p:nvSpPr>
        <p:spPr>
          <a:xfrm>
            <a:off x="6607742" y="4560957"/>
            <a:ext cx="1338828" cy="369332"/>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横向分辨率</a:t>
            </a:r>
          </a:p>
        </p:txBody>
      </p:sp>
      <p:sp>
        <p:nvSpPr>
          <p:cNvPr id="7" name="文本框 6">
            <a:extLst>
              <a:ext uri="{FF2B5EF4-FFF2-40B4-BE49-F238E27FC236}">
                <a16:creationId xmlns:a16="http://schemas.microsoft.com/office/drawing/2014/main" id="{B116C43E-EB6D-451D-AFC7-4466534D0983}"/>
              </a:ext>
            </a:extLst>
          </p:cNvPr>
          <p:cNvSpPr txBox="1"/>
          <p:nvPr/>
        </p:nvSpPr>
        <p:spPr>
          <a:xfrm>
            <a:off x="5618176" y="4931822"/>
            <a:ext cx="3317960"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Jianglai</a:t>
            </a:r>
            <a:r>
              <a:rPr lang="en-US" altLang="zh-CN" sz="1200" dirty="0">
                <a:latin typeface="微软雅黑" panose="020B0503020204020204" pitchFamily="34" charset="-122"/>
                <a:ea typeface="微软雅黑" panose="020B0503020204020204" pitchFamily="34" charset="-122"/>
              </a:rPr>
              <a:t> Wu et al., Optics Express, 2013</a:t>
            </a:r>
            <a:r>
              <a:rPr lang="zh-CN" altLang="en-US" sz="1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6824160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normAutofit/>
          </a:bodyPr>
          <a:lstStyle/>
          <a:p>
            <a:r>
              <a:rPr lang="zh-CN" altLang="en-US" dirty="0">
                <a:solidFill>
                  <a:schemeClr val="accent1"/>
                </a:solidFill>
                <a:latin typeface="微软雅黑" panose="020B0503020204020204" pitchFamily="34" charset="-122"/>
                <a:ea typeface="微软雅黑" panose="020B0503020204020204" pitchFamily="34" charset="-122"/>
              </a:rPr>
              <a:t>结果图</a:t>
            </a:r>
          </a:p>
        </p:txBody>
      </p:sp>
      <p:sp>
        <p:nvSpPr>
          <p:cNvPr id="3" name="文本框 2">
            <a:extLst>
              <a:ext uri="{FF2B5EF4-FFF2-40B4-BE49-F238E27FC236}">
                <a16:creationId xmlns:a16="http://schemas.microsoft.com/office/drawing/2014/main" id="{55AD5E50-CC83-4411-BE4A-9FE633460847}"/>
              </a:ext>
            </a:extLst>
          </p:cNvPr>
          <p:cNvSpPr txBox="1"/>
          <p:nvPr/>
        </p:nvSpPr>
        <p:spPr>
          <a:xfrm>
            <a:off x="2022447" y="5564603"/>
            <a:ext cx="3884397" cy="369332"/>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单帧图像，两图比例尺均为</a:t>
            </a:r>
            <a:r>
              <a:rPr lang="en-US" altLang="zh-CN" dirty="0">
                <a:latin typeface="微软雅黑" panose="020B0503020204020204" pitchFamily="34" charset="-122"/>
                <a:ea typeface="微软雅黑" panose="020B0503020204020204" pitchFamily="34" charset="-122"/>
              </a:rPr>
              <a:t>20 </a:t>
            </a:r>
            <a:r>
              <a:rPr lang="el-GR" altLang="zh-CN" dirty="0">
                <a:latin typeface="微软雅黑" panose="020B0503020204020204" pitchFamily="34" charset="-122"/>
                <a:ea typeface="微软雅黑" panose="020B0503020204020204" pitchFamily="34" charset="-122"/>
              </a:rPr>
              <a:t>μ</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a:t>
            </a:r>
          </a:p>
        </p:txBody>
      </p:sp>
      <p:sp>
        <p:nvSpPr>
          <p:cNvPr id="7" name="文本框 6">
            <a:extLst>
              <a:ext uri="{FF2B5EF4-FFF2-40B4-BE49-F238E27FC236}">
                <a16:creationId xmlns:a16="http://schemas.microsoft.com/office/drawing/2014/main" id="{FE03E856-5D03-4591-B65F-BDB5C1AC6456}"/>
              </a:ext>
            </a:extLst>
          </p:cNvPr>
          <p:cNvSpPr txBox="1"/>
          <p:nvPr/>
        </p:nvSpPr>
        <p:spPr>
          <a:xfrm>
            <a:off x="7121499" y="5564603"/>
            <a:ext cx="4864377" cy="369332"/>
          </a:xfrm>
          <a:prstGeom prst="rect">
            <a:avLst/>
          </a:prstGeom>
          <a:noFill/>
        </p:spPr>
        <p:txBody>
          <a:bodyPr wrap="square" rtlCol="0">
            <a:spAutoFit/>
          </a:bodyPr>
          <a:lstStyle/>
          <a:p>
            <a:pPr algn="l"/>
            <a:r>
              <a:rPr lang="en-US" altLang="zh-CN" dirty="0">
                <a:latin typeface="微软雅黑" panose="020B0503020204020204" pitchFamily="34" charset="-122"/>
                <a:ea typeface="微软雅黑" panose="020B0503020204020204" pitchFamily="34" charset="-122"/>
              </a:rPr>
              <a:t>60</a:t>
            </a:r>
            <a:r>
              <a:rPr lang="zh-CN" altLang="en-US" dirty="0">
                <a:latin typeface="微软雅黑" panose="020B0503020204020204" pitchFamily="34" charset="-122"/>
                <a:ea typeface="微软雅黑" panose="020B0503020204020204" pitchFamily="34" charset="-122"/>
              </a:rPr>
              <a:t>帧图像合成的最大投影图像</a:t>
            </a:r>
          </a:p>
        </p:txBody>
      </p:sp>
      <p:pic>
        <p:nvPicPr>
          <p:cNvPr id="10" name="图片 9">
            <a:extLst>
              <a:ext uri="{FF2B5EF4-FFF2-40B4-BE49-F238E27FC236}">
                <a16:creationId xmlns:a16="http://schemas.microsoft.com/office/drawing/2014/main" id="{AEF021C2-8C48-4980-AB24-828FE9FF58D0}"/>
              </a:ext>
            </a:extLst>
          </p:cNvPr>
          <p:cNvPicPr>
            <a:picLocks noChangeAspect="1"/>
          </p:cNvPicPr>
          <p:nvPr/>
        </p:nvPicPr>
        <p:blipFill>
          <a:blip r:embed="rId2"/>
          <a:stretch>
            <a:fillRect/>
          </a:stretch>
        </p:blipFill>
        <p:spPr>
          <a:xfrm>
            <a:off x="1801020" y="1434561"/>
            <a:ext cx="4017958" cy="4009858"/>
          </a:xfrm>
          <a:prstGeom prst="rect">
            <a:avLst/>
          </a:prstGeom>
        </p:spPr>
      </p:pic>
      <p:pic>
        <p:nvPicPr>
          <p:cNvPr id="11" name="图片 10">
            <a:extLst>
              <a:ext uri="{FF2B5EF4-FFF2-40B4-BE49-F238E27FC236}">
                <a16:creationId xmlns:a16="http://schemas.microsoft.com/office/drawing/2014/main" id="{26E6F61A-1B4C-4CDA-8649-6A6F3887CE2C}"/>
              </a:ext>
            </a:extLst>
          </p:cNvPr>
          <p:cNvPicPr>
            <a:picLocks noChangeAspect="1"/>
          </p:cNvPicPr>
          <p:nvPr/>
        </p:nvPicPr>
        <p:blipFill>
          <a:blip r:embed="rId3"/>
          <a:stretch>
            <a:fillRect/>
          </a:stretch>
        </p:blipFill>
        <p:spPr>
          <a:xfrm>
            <a:off x="6693866" y="1434560"/>
            <a:ext cx="4009859" cy="4009859"/>
          </a:xfrm>
          <a:prstGeom prst="rect">
            <a:avLst/>
          </a:prstGeom>
        </p:spPr>
      </p:pic>
      <p:sp>
        <p:nvSpPr>
          <p:cNvPr id="12" name="文本框 11">
            <a:extLst>
              <a:ext uri="{FF2B5EF4-FFF2-40B4-BE49-F238E27FC236}">
                <a16:creationId xmlns:a16="http://schemas.microsoft.com/office/drawing/2014/main" id="{BA692319-ADBB-4593-BD75-73AADD40C5F3}"/>
              </a:ext>
            </a:extLst>
          </p:cNvPr>
          <p:cNvSpPr txBox="1"/>
          <p:nvPr/>
        </p:nvSpPr>
        <p:spPr>
          <a:xfrm>
            <a:off x="4598819" y="6095390"/>
            <a:ext cx="3317960"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Jianglai</a:t>
            </a:r>
            <a:r>
              <a:rPr lang="en-US" altLang="zh-CN" sz="1200" dirty="0">
                <a:latin typeface="微软雅黑" panose="020B0503020204020204" pitchFamily="34" charset="-122"/>
                <a:ea typeface="微软雅黑" panose="020B0503020204020204" pitchFamily="34" charset="-122"/>
              </a:rPr>
              <a:t> Wu et al., Optics Express, 2013</a:t>
            </a:r>
            <a:r>
              <a:rPr lang="zh-CN" altLang="en-US" sz="1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4268158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normAutofit/>
          </a:bodyPr>
          <a:lstStyle/>
          <a:p>
            <a:r>
              <a:rPr lang="zh-CN" altLang="en-US" dirty="0">
                <a:solidFill>
                  <a:schemeClr val="accent1"/>
                </a:solidFill>
                <a:latin typeface="微软雅黑" panose="020B0503020204020204" pitchFamily="34" charset="-122"/>
                <a:ea typeface="微软雅黑" panose="020B0503020204020204" pitchFamily="34" charset="-122"/>
              </a:rPr>
              <a:t>结果图</a:t>
            </a:r>
          </a:p>
        </p:txBody>
      </p:sp>
      <p:sp>
        <p:nvSpPr>
          <p:cNvPr id="3" name="文本框 2">
            <a:extLst>
              <a:ext uri="{FF2B5EF4-FFF2-40B4-BE49-F238E27FC236}">
                <a16:creationId xmlns:a16="http://schemas.microsoft.com/office/drawing/2014/main" id="{55AD5E50-CC83-4411-BE4A-9FE633460847}"/>
              </a:ext>
            </a:extLst>
          </p:cNvPr>
          <p:cNvSpPr txBox="1"/>
          <p:nvPr/>
        </p:nvSpPr>
        <p:spPr>
          <a:xfrm>
            <a:off x="1944094" y="5076400"/>
            <a:ext cx="9092874" cy="646331"/>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 原始图像</a:t>
            </a:r>
            <a:r>
              <a:rPr lang="en-US" altLang="zh-CN" dirty="0">
                <a:latin typeface="微软雅黑" panose="020B0503020204020204" pitchFamily="34" charset="-122"/>
                <a:ea typeface="微软雅黑" panose="020B0503020204020204" pitchFamily="34" charset="-122"/>
              </a:rPr>
              <a:t>, b: </a:t>
            </a:r>
            <a:r>
              <a:rPr lang="zh-CN" altLang="en-US" dirty="0">
                <a:latin typeface="微软雅黑" panose="020B0503020204020204" pitchFamily="34" charset="-122"/>
                <a:ea typeface="微软雅黑" panose="020B0503020204020204" pitchFamily="34" charset="-122"/>
              </a:rPr>
              <a:t>经过去卷积处理后的图像。去卷积操作通过</a:t>
            </a:r>
            <a:r>
              <a:rPr lang="en-US" altLang="zh-CN" dirty="0">
                <a:latin typeface="微软雅黑" panose="020B0503020204020204" pitchFamily="34" charset="-122"/>
                <a:ea typeface="微软雅黑" panose="020B0503020204020204" pitchFamily="34" charset="-122"/>
              </a:rPr>
              <a:t>ImageJ</a:t>
            </a:r>
            <a:r>
              <a:rPr lang="zh-CN" altLang="en-US" dirty="0">
                <a:latin typeface="微软雅黑" panose="020B0503020204020204" pitchFamily="34" charset="-122"/>
                <a:ea typeface="微软雅黑" panose="020B0503020204020204" pitchFamily="34" charset="-122"/>
              </a:rPr>
              <a:t>软件中</a:t>
            </a:r>
            <a:r>
              <a:rPr lang="en-US" altLang="zh-CN" dirty="0" err="1">
                <a:latin typeface="微软雅黑" panose="020B0503020204020204" pitchFamily="34" charset="-122"/>
                <a:ea typeface="微软雅黑" panose="020B0503020204020204" pitchFamily="34" charset="-122"/>
              </a:rPr>
              <a:t>DeconvolutionLab</a:t>
            </a:r>
            <a:r>
              <a:rPr lang="zh-CN" altLang="en-US" dirty="0">
                <a:latin typeface="微软雅黑" panose="020B0503020204020204" pitchFamily="34" charset="-122"/>
                <a:ea typeface="微软雅黑" panose="020B0503020204020204" pitchFamily="34" charset="-122"/>
              </a:rPr>
              <a:t>的插件实现。比例尺：</a:t>
            </a:r>
            <a:r>
              <a:rPr lang="en-US" altLang="zh-CN" dirty="0">
                <a:latin typeface="微软雅黑" panose="020B0503020204020204" pitchFamily="34" charset="-122"/>
                <a:ea typeface="微软雅黑" panose="020B0503020204020204" pitchFamily="34" charset="-122"/>
              </a:rPr>
              <a:t>10 </a:t>
            </a:r>
            <a:r>
              <a:rPr lang="el-GR" altLang="zh-CN" dirty="0">
                <a:latin typeface="微软雅黑" panose="020B0503020204020204" pitchFamily="34" charset="-122"/>
                <a:ea typeface="微软雅黑" panose="020B0503020204020204" pitchFamily="34" charset="-122"/>
              </a:rPr>
              <a:t>μ</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a:t>
            </a:r>
          </a:p>
        </p:txBody>
      </p:sp>
      <p:pic>
        <p:nvPicPr>
          <p:cNvPr id="4" name="图片 3">
            <a:extLst>
              <a:ext uri="{FF2B5EF4-FFF2-40B4-BE49-F238E27FC236}">
                <a16:creationId xmlns:a16="http://schemas.microsoft.com/office/drawing/2014/main" id="{920315DC-3537-418D-A375-1852E4417AD4}"/>
              </a:ext>
            </a:extLst>
          </p:cNvPr>
          <p:cNvPicPr>
            <a:picLocks noChangeAspect="1"/>
          </p:cNvPicPr>
          <p:nvPr/>
        </p:nvPicPr>
        <p:blipFill>
          <a:blip r:embed="rId2"/>
          <a:stretch>
            <a:fillRect/>
          </a:stretch>
        </p:blipFill>
        <p:spPr>
          <a:xfrm>
            <a:off x="1944094" y="1820713"/>
            <a:ext cx="3876190" cy="2990476"/>
          </a:xfrm>
          <a:prstGeom prst="rect">
            <a:avLst/>
          </a:prstGeom>
        </p:spPr>
      </p:pic>
      <p:pic>
        <p:nvPicPr>
          <p:cNvPr id="5" name="图片 4">
            <a:extLst>
              <a:ext uri="{FF2B5EF4-FFF2-40B4-BE49-F238E27FC236}">
                <a16:creationId xmlns:a16="http://schemas.microsoft.com/office/drawing/2014/main" id="{378A4A59-6351-43AC-B71C-6AED22331AC1}"/>
              </a:ext>
            </a:extLst>
          </p:cNvPr>
          <p:cNvPicPr>
            <a:picLocks noChangeAspect="1"/>
          </p:cNvPicPr>
          <p:nvPr/>
        </p:nvPicPr>
        <p:blipFill>
          <a:blip r:embed="rId3"/>
          <a:stretch>
            <a:fillRect/>
          </a:stretch>
        </p:blipFill>
        <p:spPr>
          <a:xfrm>
            <a:off x="6777529" y="1810600"/>
            <a:ext cx="3866667" cy="2990476"/>
          </a:xfrm>
          <a:prstGeom prst="rect">
            <a:avLst/>
          </a:prstGeom>
        </p:spPr>
      </p:pic>
      <p:sp>
        <p:nvSpPr>
          <p:cNvPr id="12" name="文本框 11">
            <a:extLst>
              <a:ext uri="{FF2B5EF4-FFF2-40B4-BE49-F238E27FC236}">
                <a16:creationId xmlns:a16="http://schemas.microsoft.com/office/drawing/2014/main" id="{24E0D335-03F5-4E73-BFD7-BFA3A8B965A6}"/>
              </a:ext>
            </a:extLst>
          </p:cNvPr>
          <p:cNvSpPr txBox="1"/>
          <p:nvPr/>
        </p:nvSpPr>
        <p:spPr>
          <a:xfrm>
            <a:off x="4437020" y="5722731"/>
            <a:ext cx="3317960"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Jianglai</a:t>
            </a:r>
            <a:r>
              <a:rPr lang="en-US" altLang="zh-CN" sz="1200" dirty="0">
                <a:latin typeface="微软雅黑" panose="020B0503020204020204" pitchFamily="34" charset="-122"/>
                <a:ea typeface="微软雅黑" panose="020B0503020204020204" pitchFamily="34" charset="-122"/>
              </a:rPr>
              <a:t> Wu et al., Optics Express, 2013</a:t>
            </a:r>
            <a:r>
              <a:rPr lang="zh-CN" altLang="en-US" sz="1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76142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lstStyle/>
          <a:p>
            <a:r>
              <a:rPr lang="zh-CN" altLang="en-US" dirty="0">
                <a:solidFill>
                  <a:schemeClr val="accent1"/>
                </a:solidFill>
                <a:latin typeface="微软雅黑" panose="020B0503020204020204" pitchFamily="34" charset="-122"/>
                <a:ea typeface="微软雅黑" panose="020B0503020204020204" pitchFamily="34" charset="-122"/>
              </a:rPr>
              <a:t>二维荧光成像流式细胞仪</a:t>
            </a:r>
          </a:p>
        </p:txBody>
      </p:sp>
      <p:sp>
        <p:nvSpPr>
          <p:cNvPr id="4" name="文本框 3">
            <a:extLst>
              <a:ext uri="{FF2B5EF4-FFF2-40B4-BE49-F238E27FC236}">
                <a16:creationId xmlns:a16="http://schemas.microsoft.com/office/drawing/2014/main" id="{1A1F7453-FE91-4E8A-9F92-4867E791FFAB}"/>
              </a:ext>
            </a:extLst>
          </p:cNvPr>
          <p:cNvSpPr txBox="1"/>
          <p:nvPr/>
        </p:nvSpPr>
        <p:spPr>
          <a:xfrm>
            <a:off x="8742947" y="2334126"/>
            <a:ext cx="184731" cy="369332"/>
          </a:xfrm>
          <a:prstGeom prst="rect">
            <a:avLst/>
          </a:prstGeom>
          <a:noFill/>
        </p:spPr>
        <p:txBody>
          <a:bodyPr wrap="none" rtlCol="0">
            <a:spAutoFit/>
          </a:bodyPr>
          <a:lstStyle/>
          <a:p>
            <a:pPr algn="l"/>
            <a:endParaRPr lang="zh-CN" altLang="en-US"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737CDA32-E205-4484-BBAC-DFBB9415D13C}"/>
              </a:ext>
            </a:extLst>
          </p:cNvPr>
          <p:cNvSpPr txBox="1"/>
          <p:nvPr/>
        </p:nvSpPr>
        <p:spPr>
          <a:xfrm>
            <a:off x="3624648" y="5614737"/>
            <a:ext cx="1338828" cy="369332"/>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装置示意图</a:t>
            </a:r>
          </a:p>
        </p:txBody>
      </p:sp>
      <p:sp>
        <p:nvSpPr>
          <p:cNvPr id="8" name="文本框 7">
            <a:extLst>
              <a:ext uri="{FF2B5EF4-FFF2-40B4-BE49-F238E27FC236}">
                <a16:creationId xmlns:a16="http://schemas.microsoft.com/office/drawing/2014/main" id="{4346623F-C231-415F-9F1E-19317E67737F}"/>
              </a:ext>
            </a:extLst>
          </p:cNvPr>
          <p:cNvSpPr txBox="1"/>
          <p:nvPr/>
        </p:nvSpPr>
        <p:spPr>
          <a:xfrm>
            <a:off x="2778040" y="5998199"/>
            <a:ext cx="3224281"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Raju </a:t>
            </a:r>
            <a:r>
              <a:rPr lang="en-US" altLang="zh-CN" sz="1200" dirty="0" err="1">
                <a:latin typeface="微软雅黑" panose="020B0503020204020204" pitchFamily="34" charset="-122"/>
                <a:ea typeface="微软雅黑" panose="020B0503020204020204" pitchFamily="34" charset="-122"/>
              </a:rPr>
              <a:t>Regmi</a:t>
            </a:r>
            <a:r>
              <a:rPr lang="en-US" altLang="zh-CN" sz="1200" dirty="0">
                <a:latin typeface="微软雅黑" panose="020B0503020204020204" pitchFamily="34" charset="-122"/>
                <a:ea typeface="微软雅黑" panose="020B0503020204020204" pitchFamily="34" charset="-122"/>
              </a:rPr>
              <a:t> et al., AIP Advances, 2014</a:t>
            </a:r>
            <a:r>
              <a:rPr lang="zh-CN" altLang="en-US" sz="1200" dirty="0">
                <a:latin typeface="微软雅黑" panose="020B0503020204020204" pitchFamily="34" charset="-122"/>
                <a:ea typeface="微软雅黑" panose="020B0503020204020204" pitchFamily="34" charset="-122"/>
              </a:rPr>
              <a:t>）</a:t>
            </a:r>
          </a:p>
        </p:txBody>
      </p:sp>
      <p:pic>
        <p:nvPicPr>
          <p:cNvPr id="5" name="图片 4">
            <a:extLst>
              <a:ext uri="{FF2B5EF4-FFF2-40B4-BE49-F238E27FC236}">
                <a16:creationId xmlns:a16="http://schemas.microsoft.com/office/drawing/2014/main" id="{8CE556B4-814F-4FE0-9409-A242A9261BE1}"/>
              </a:ext>
            </a:extLst>
          </p:cNvPr>
          <p:cNvPicPr>
            <a:picLocks noChangeAspect="1"/>
          </p:cNvPicPr>
          <p:nvPr/>
        </p:nvPicPr>
        <p:blipFill>
          <a:blip r:embed="rId2"/>
          <a:stretch>
            <a:fillRect/>
          </a:stretch>
        </p:blipFill>
        <p:spPr>
          <a:xfrm>
            <a:off x="420839" y="1486989"/>
            <a:ext cx="8032362" cy="4019616"/>
          </a:xfrm>
          <a:prstGeom prst="rect">
            <a:avLst/>
          </a:prstGeom>
        </p:spPr>
      </p:pic>
      <p:sp>
        <p:nvSpPr>
          <p:cNvPr id="9" name="文本框 8">
            <a:extLst>
              <a:ext uri="{FF2B5EF4-FFF2-40B4-BE49-F238E27FC236}">
                <a16:creationId xmlns:a16="http://schemas.microsoft.com/office/drawing/2014/main" id="{B1B99677-165A-4B71-97AA-D70857D4F284}"/>
              </a:ext>
            </a:extLst>
          </p:cNvPr>
          <p:cNvSpPr txBox="1"/>
          <p:nvPr/>
        </p:nvSpPr>
        <p:spPr>
          <a:xfrm>
            <a:off x="8799095" y="2117558"/>
            <a:ext cx="3112599" cy="2308324"/>
          </a:xfrm>
          <a:prstGeom prst="rect">
            <a:avLst/>
          </a:prstGeom>
          <a:noFill/>
        </p:spPr>
        <p:txBody>
          <a:bodyPr wrap="square" rtlCol="0">
            <a:spAutoFit/>
          </a:bodyPr>
          <a:lstStyle/>
          <a:p>
            <a:pPr algn="l"/>
            <a:r>
              <a:rPr lang="zh-CN" altLang="en-US" dirty="0">
                <a:latin typeface="微软雅黑" panose="020B0503020204020204" pitchFamily="34" charset="-122"/>
                <a:ea typeface="微软雅黑" panose="020B0503020204020204" pitchFamily="34" charset="-122"/>
              </a:rPr>
              <a:t>在此装置中，光片入射时与微流芯片并不垂直。</a:t>
            </a:r>
            <a:endParaRPr lang="en-US" altLang="zh-CN" dirty="0">
              <a:latin typeface="微软雅黑" panose="020B0503020204020204" pitchFamily="34" charset="-122"/>
              <a:ea typeface="微软雅黑" panose="020B0503020204020204" pitchFamily="34" charset="-122"/>
            </a:endParaRPr>
          </a:p>
          <a:p>
            <a:pPr algn="l"/>
            <a:endParaRPr lang="en-US" altLang="zh-CN" dirty="0">
              <a:latin typeface="微软雅黑" panose="020B0503020204020204" pitchFamily="34" charset="-122"/>
              <a:ea typeface="微软雅黑" panose="020B0503020204020204" pitchFamily="34" charset="-122"/>
            </a:endParaRPr>
          </a:p>
          <a:p>
            <a:pPr algn="l"/>
            <a:r>
              <a:rPr lang="zh-CN" altLang="en-US" dirty="0">
                <a:latin typeface="微软雅黑" panose="020B0503020204020204" pitchFamily="34" charset="-122"/>
                <a:ea typeface="微软雅黑" panose="020B0503020204020204" pitchFamily="34" charset="-122"/>
              </a:rPr>
              <a:t>同时，照明物镜与探测物镜并不正交，而成</a:t>
            </a:r>
            <a:r>
              <a:rPr lang="en-US" altLang="zh-CN" dirty="0">
                <a:latin typeface="微软雅黑" panose="020B0503020204020204" pitchFamily="34" charset="-122"/>
                <a:ea typeface="微软雅黑" panose="020B0503020204020204" pitchFamily="34" charset="-122"/>
              </a:rPr>
              <a:t>120</a:t>
            </a:r>
            <a:r>
              <a:rPr lang="zh-CN" altLang="en-US" dirty="0">
                <a:latin typeface="微软雅黑" panose="020B0503020204020204" pitchFamily="34" charset="-122"/>
                <a:ea typeface="微软雅黑" panose="020B0503020204020204" pitchFamily="34" charset="-122"/>
              </a:rPr>
              <a:t>度角。</a:t>
            </a:r>
            <a:endParaRPr lang="en-US" altLang="zh-CN" dirty="0">
              <a:latin typeface="微软雅黑" panose="020B0503020204020204" pitchFamily="34" charset="-122"/>
              <a:ea typeface="微软雅黑" panose="020B0503020204020204" pitchFamily="34" charset="-122"/>
            </a:endParaRPr>
          </a:p>
          <a:p>
            <a:pPr algn="l"/>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2/3</a:t>
            </a:r>
            <a:r>
              <a:rPr lang="el-GR" altLang="zh-CN" dirty="0">
                <a:latin typeface="微软雅黑" panose="020B0503020204020204" pitchFamily="34" charset="-122"/>
                <a:ea typeface="微软雅黑" panose="020B0503020204020204" pitchFamily="34" charset="-122"/>
              </a:rPr>
              <a:t>π</a:t>
            </a:r>
            <a:r>
              <a:rPr lang="en-US" altLang="zh-CN" dirty="0">
                <a:latin typeface="微软雅黑" panose="020B0503020204020204" pitchFamily="34" charset="-122"/>
                <a:ea typeface="微软雅黑" panose="020B0503020204020204" pitchFamily="34" charset="-122"/>
              </a:rPr>
              <a:t> system</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gn="l"/>
            <a:endParaRPr lang="en-US" altLang="zh-CN" dirty="0">
              <a:latin typeface="微软雅黑" panose="020B0503020204020204" pitchFamily="34" charset="-122"/>
              <a:ea typeface="微软雅黑" panose="020B0503020204020204" pitchFamily="34" charset="-122"/>
            </a:endParaRPr>
          </a:p>
          <a:p>
            <a:pPr algn="l"/>
            <a:r>
              <a:rPr lang="zh-CN" altLang="en-US" dirty="0">
                <a:latin typeface="微软雅黑" panose="020B0503020204020204" pitchFamily="34" charset="-122"/>
                <a:ea typeface="微软雅黑" panose="020B0503020204020204" pitchFamily="34" charset="-122"/>
              </a:rPr>
              <a:t>细胞内细胞器的可视化。</a:t>
            </a:r>
          </a:p>
        </p:txBody>
      </p:sp>
    </p:spTree>
    <p:extLst>
      <p:ext uri="{BB962C8B-B14F-4D97-AF65-F5344CB8AC3E}">
        <p14:creationId xmlns:p14="http://schemas.microsoft.com/office/powerpoint/2010/main" val="29152638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lstStyle/>
          <a:p>
            <a:r>
              <a:rPr lang="zh-CN" altLang="en-US" dirty="0">
                <a:solidFill>
                  <a:schemeClr val="accent1"/>
                </a:solidFill>
                <a:latin typeface="微软雅黑" panose="020B0503020204020204" pitchFamily="34" charset="-122"/>
                <a:ea typeface="微软雅黑" panose="020B0503020204020204" pitchFamily="34" charset="-122"/>
              </a:rPr>
              <a:t>关键参数</a:t>
            </a:r>
          </a:p>
        </p:txBody>
      </p:sp>
      <p:sp>
        <p:nvSpPr>
          <p:cNvPr id="3" name="内容占位符 2"/>
          <p:cNvSpPr>
            <a:spLocks noGrp="1"/>
          </p:cNvSpPr>
          <p:nvPr>
            <p:ph idx="1"/>
          </p:nvPr>
        </p:nvSpPr>
        <p:spPr>
          <a:xfrm>
            <a:off x="1211178" y="1670587"/>
            <a:ext cx="3857139" cy="4314651"/>
          </a:xfrm>
        </p:spPr>
        <p:txBody>
          <a:bodyPr>
            <a:normAutofit/>
          </a:bodyPr>
          <a:lstStyle/>
          <a:p>
            <a:r>
              <a:rPr lang="zh-CN" altLang="en-US" dirty="0">
                <a:latin typeface="微软雅黑" panose="020B0503020204020204" pitchFamily="34" charset="-122"/>
                <a:ea typeface="微软雅黑" panose="020B0503020204020204" pitchFamily="34" charset="-122"/>
              </a:rPr>
              <a:t>横向分辨率：未提及</a:t>
            </a:r>
            <a:r>
              <a:rPr lang="zh-CN" altLang="en-US" dirty="0">
                <a:solidFill>
                  <a:srgbClr val="FF0000"/>
                </a:solidFill>
                <a:latin typeface="微软雅黑" panose="020B0503020204020204" pitchFamily="34" charset="-122"/>
                <a:ea typeface="微软雅黑" panose="020B0503020204020204" pitchFamily="34" charset="-122"/>
              </a:rPr>
              <a:t>*</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光片厚度：</a:t>
            </a:r>
            <a:r>
              <a:rPr lang="en-US" altLang="zh-CN" dirty="0">
                <a:latin typeface="微软雅黑" panose="020B0503020204020204" pitchFamily="34" charset="-122"/>
                <a:ea typeface="微软雅黑" panose="020B0503020204020204" pitchFamily="34" charset="-122"/>
              </a:rPr>
              <a:t>37 </a:t>
            </a:r>
            <a:r>
              <a:rPr lang="en-US" altLang="zh-CN" dirty="0" err="1">
                <a:latin typeface="微软雅黑" panose="020B0503020204020204" pitchFamily="34" charset="-122"/>
                <a:ea typeface="微软雅黑" panose="020B0503020204020204" pitchFamily="34" charset="-122"/>
              </a:rPr>
              <a:t>μm</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超分辨率：无</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成像速度：</a:t>
            </a:r>
            <a:r>
              <a:rPr lang="en-US" altLang="zh-CN" dirty="0">
                <a:latin typeface="微软雅黑" panose="020B0503020204020204" pitchFamily="34" charset="-122"/>
                <a:ea typeface="微软雅黑" panose="020B0503020204020204" pitchFamily="34" charset="-122"/>
              </a:rPr>
              <a:t>238-329</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frame/s</a:t>
            </a:r>
          </a:p>
          <a:p>
            <a:r>
              <a:rPr lang="zh-CN" altLang="en-US" dirty="0">
                <a:latin typeface="微软雅黑" panose="020B0503020204020204" pitchFamily="34" charset="-122"/>
                <a:ea typeface="微软雅黑" panose="020B0503020204020204" pitchFamily="34" charset="-122"/>
              </a:rPr>
              <a:t>照明物镜：</a:t>
            </a:r>
            <a:r>
              <a:rPr lang="en-US" altLang="zh-CN" dirty="0">
                <a:latin typeface="微软雅黑" panose="020B0503020204020204" pitchFamily="34" charset="-122"/>
                <a:ea typeface="微软雅黑" panose="020B0503020204020204" pitchFamily="34" charset="-122"/>
              </a:rPr>
              <a:t>20╳, NA 0.4</a:t>
            </a:r>
          </a:p>
          <a:p>
            <a:r>
              <a:rPr lang="zh-CN" altLang="en-US" dirty="0">
                <a:latin typeface="微软雅黑" panose="020B0503020204020204" pitchFamily="34" charset="-122"/>
                <a:ea typeface="微软雅黑" panose="020B0503020204020204" pitchFamily="34" charset="-122"/>
              </a:rPr>
              <a:t>成像物镜：</a:t>
            </a:r>
            <a:r>
              <a:rPr lang="en-US" altLang="zh-CN" dirty="0">
                <a:latin typeface="微软雅黑" panose="020B0503020204020204" pitchFamily="34" charset="-122"/>
                <a:ea typeface="微软雅黑" panose="020B0503020204020204" pitchFamily="34" charset="-122"/>
              </a:rPr>
              <a:t>20╳, NA 0.4</a:t>
            </a:r>
          </a:p>
          <a:p>
            <a:r>
              <a:rPr lang="zh-CN" altLang="en-US" dirty="0">
                <a:latin typeface="微软雅黑" panose="020B0503020204020204" pitchFamily="34" charset="-122"/>
                <a:ea typeface="微软雅黑" panose="020B0503020204020204" pitchFamily="34" charset="-122"/>
              </a:rPr>
              <a:t>成像物镜工作距：</a:t>
            </a:r>
            <a:r>
              <a:rPr lang="en-US" altLang="zh-CN" dirty="0">
                <a:latin typeface="微软雅黑" panose="020B0503020204020204" pitchFamily="34" charset="-122"/>
                <a:ea typeface="微软雅黑" panose="020B0503020204020204" pitchFamily="34" charset="-122"/>
              </a:rPr>
              <a:t>7.29 nm</a:t>
            </a:r>
          </a:p>
        </p:txBody>
      </p:sp>
      <p:sp>
        <p:nvSpPr>
          <p:cNvPr id="6" name="文本框 5">
            <a:extLst>
              <a:ext uri="{FF2B5EF4-FFF2-40B4-BE49-F238E27FC236}">
                <a16:creationId xmlns:a16="http://schemas.microsoft.com/office/drawing/2014/main" id="{C59E769B-F42F-4B14-B224-529A52D3D7C2}"/>
              </a:ext>
            </a:extLst>
          </p:cNvPr>
          <p:cNvSpPr txBox="1"/>
          <p:nvPr/>
        </p:nvSpPr>
        <p:spPr>
          <a:xfrm>
            <a:off x="7451348" y="4478633"/>
            <a:ext cx="1800493" cy="369332"/>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光片的半高全宽</a:t>
            </a:r>
          </a:p>
        </p:txBody>
      </p:sp>
      <p:pic>
        <p:nvPicPr>
          <p:cNvPr id="5" name="图片 4">
            <a:extLst>
              <a:ext uri="{FF2B5EF4-FFF2-40B4-BE49-F238E27FC236}">
                <a16:creationId xmlns:a16="http://schemas.microsoft.com/office/drawing/2014/main" id="{CB19BB5D-AC0E-47E6-83F3-5AF0F50B53A7}"/>
              </a:ext>
            </a:extLst>
          </p:cNvPr>
          <p:cNvPicPr>
            <a:picLocks noChangeAspect="1"/>
          </p:cNvPicPr>
          <p:nvPr/>
        </p:nvPicPr>
        <p:blipFill>
          <a:blip r:embed="rId2"/>
          <a:stretch>
            <a:fillRect/>
          </a:stretch>
        </p:blipFill>
        <p:spPr>
          <a:xfrm>
            <a:off x="6187591" y="1670587"/>
            <a:ext cx="4328009" cy="2724190"/>
          </a:xfrm>
          <a:prstGeom prst="rect">
            <a:avLst/>
          </a:prstGeom>
        </p:spPr>
      </p:pic>
      <p:sp>
        <p:nvSpPr>
          <p:cNvPr id="7" name="文本框 6">
            <a:extLst>
              <a:ext uri="{FF2B5EF4-FFF2-40B4-BE49-F238E27FC236}">
                <a16:creationId xmlns:a16="http://schemas.microsoft.com/office/drawing/2014/main" id="{67C86CCF-97AD-4514-BC70-70D4E96C96CD}"/>
              </a:ext>
            </a:extLst>
          </p:cNvPr>
          <p:cNvSpPr txBox="1"/>
          <p:nvPr/>
        </p:nvSpPr>
        <p:spPr>
          <a:xfrm>
            <a:off x="6761895" y="4847965"/>
            <a:ext cx="3224281"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Raju </a:t>
            </a:r>
            <a:r>
              <a:rPr lang="en-US" altLang="zh-CN" sz="1200" dirty="0" err="1">
                <a:latin typeface="微软雅黑" panose="020B0503020204020204" pitchFamily="34" charset="-122"/>
                <a:ea typeface="微软雅黑" panose="020B0503020204020204" pitchFamily="34" charset="-122"/>
              </a:rPr>
              <a:t>Regmi</a:t>
            </a:r>
            <a:r>
              <a:rPr lang="en-US" altLang="zh-CN" sz="1200" dirty="0">
                <a:latin typeface="微软雅黑" panose="020B0503020204020204" pitchFamily="34" charset="-122"/>
                <a:ea typeface="微软雅黑" panose="020B0503020204020204" pitchFamily="34" charset="-122"/>
              </a:rPr>
              <a:t> et al., AIP Advances, 2014</a:t>
            </a:r>
            <a:r>
              <a:rPr lang="zh-CN" altLang="en-US" sz="1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536745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normAutofit/>
          </a:bodyPr>
          <a:lstStyle/>
          <a:p>
            <a:r>
              <a:rPr lang="zh-CN" altLang="en-US" dirty="0">
                <a:solidFill>
                  <a:schemeClr val="accent1"/>
                </a:solidFill>
                <a:latin typeface="微软雅黑" panose="020B0503020204020204" pitchFamily="34" charset="-122"/>
                <a:ea typeface="微软雅黑" panose="020B0503020204020204" pitchFamily="34" charset="-122"/>
              </a:rPr>
              <a:t>结果图</a:t>
            </a:r>
          </a:p>
        </p:txBody>
      </p:sp>
      <p:pic>
        <p:nvPicPr>
          <p:cNvPr id="5" name="图片 4">
            <a:extLst>
              <a:ext uri="{FF2B5EF4-FFF2-40B4-BE49-F238E27FC236}">
                <a16:creationId xmlns:a16="http://schemas.microsoft.com/office/drawing/2014/main" id="{362DE277-9BF9-4E49-9248-B84B774599B3}"/>
              </a:ext>
            </a:extLst>
          </p:cNvPr>
          <p:cNvPicPr>
            <a:picLocks noChangeAspect="1"/>
          </p:cNvPicPr>
          <p:nvPr/>
        </p:nvPicPr>
        <p:blipFill>
          <a:blip r:embed="rId2"/>
          <a:stretch>
            <a:fillRect/>
          </a:stretch>
        </p:blipFill>
        <p:spPr>
          <a:xfrm>
            <a:off x="6904053" y="1967094"/>
            <a:ext cx="2923809" cy="2923809"/>
          </a:xfrm>
          <a:prstGeom prst="rect">
            <a:avLst/>
          </a:prstGeom>
        </p:spPr>
      </p:pic>
      <p:pic>
        <p:nvPicPr>
          <p:cNvPr id="6" name="图片 5">
            <a:extLst>
              <a:ext uri="{FF2B5EF4-FFF2-40B4-BE49-F238E27FC236}">
                <a16:creationId xmlns:a16="http://schemas.microsoft.com/office/drawing/2014/main" id="{BA0DA901-C0E9-4B27-AC73-DDC9AFDD260E}"/>
              </a:ext>
            </a:extLst>
          </p:cNvPr>
          <p:cNvPicPr>
            <a:picLocks noChangeAspect="1"/>
          </p:cNvPicPr>
          <p:nvPr/>
        </p:nvPicPr>
        <p:blipFill>
          <a:blip r:embed="rId3"/>
          <a:stretch>
            <a:fillRect/>
          </a:stretch>
        </p:blipFill>
        <p:spPr>
          <a:xfrm>
            <a:off x="2592925" y="1967093"/>
            <a:ext cx="2923809" cy="2923809"/>
          </a:xfrm>
          <a:prstGeom prst="rect">
            <a:avLst/>
          </a:prstGeom>
        </p:spPr>
      </p:pic>
      <p:sp>
        <p:nvSpPr>
          <p:cNvPr id="8" name="文本框 7">
            <a:extLst>
              <a:ext uri="{FF2B5EF4-FFF2-40B4-BE49-F238E27FC236}">
                <a16:creationId xmlns:a16="http://schemas.microsoft.com/office/drawing/2014/main" id="{3EA07F0A-0E93-4FAC-ADBE-A9289FA92327}"/>
              </a:ext>
            </a:extLst>
          </p:cNvPr>
          <p:cNvSpPr txBox="1"/>
          <p:nvPr/>
        </p:nvSpPr>
        <p:spPr>
          <a:xfrm>
            <a:off x="1930436" y="5109806"/>
            <a:ext cx="8529017" cy="646331"/>
          </a:xfrm>
          <a:prstGeom prst="rect">
            <a:avLst/>
          </a:prstGeom>
          <a:noFill/>
        </p:spPr>
        <p:txBody>
          <a:bodyPr wrap="square" rtlCol="0">
            <a:spAutoFit/>
          </a:bodyPr>
          <a:lstStyle/>
          <a:p>
            <a:pPr algn="l"/>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分别为普通透射显微镜和本文中荧光显微镜对同一人宫颈癌细胞样本所成像。比例尺：</a:t>
            </a:r>
            <a:r>
              <a:rPr lang="en-US" altLang="zh-CN" dirty="0">
                <a:latin typeface="微软雅黑" panose="020B0503020204020204" pitchFamily="34" charset="-122"/>
                <a:ea typeface="微软雅黑" panose="020B0503020204020204" pitchFamily="34" charset="-122"/>
              </a:rPr>
              <a:t>15 </a:t>
            </a:r>
            <a:r>
              <a:rPr lang="el-GR" altLang="zh-CN" dirty="0">
                <a:latin typeface="微软雅黑" panose="020B0503020204020204" pitchFamily="34" charset="-122"/>
                <a:ea typeface="微软雅黑" panose="020B0503020204020204" pitchFamily="34" charset="-122"/>
              </a:rPr>
              <a:t>μ</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a:t>
            </a:r>
          </a:p>
        </p:txBody>
      </p:sp>
      <p:sp>
        <p:nvSpPr>
          <p:cNvPr id="7" name="文本框 6">
            <a:extLst>
              <a:ext uri="{FF2B5EF4-FFF2-40B4-BE49-F238E27FC236}">
                <a16:creationId xmlns:a16="http://schemas.microsoft.com/office/drawing/2014/main" id="{1D6ADBAB-3841-4029-9252-75ABD93BE5BB}"/>
              </a:ext>
            </a:extLst>
          </p:cNvPr>
          <p:cNvSpPr txBox="1"/>
          <p:nvPr/>
        </p:nvSpPr>
        <p:spPr>
          <a:xfrm>
            <a:off x="3724656" y="5479138"/>
            <a:ext cx="3224281"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Raju </a:t>
            </a:r>
            <a:r>
              <a:rPr lang="en-US" altLang="zh-CN" sz="1200" dirty="0" err="1">
                <a:latin typeface="微软雅黑" panose="020B0503020204020204" pitchFamily="34" charset="-122"/>
                <a:ea typeface="微软雅黑" panose="020B0503020204020204" pitchFamily="34" charset="-122"/>
              </a:rPr>
              <a:t>Regmi</a:t>
            </a:r>
            <a:r>
              <a:rPr lang="en-US" altLang="zh-CN" sz="1200" dirty="0">
                <a:latin typeface="微软雅黑" panose="020B0503020204020204" pitchFamily="34" charset="-122"/>
                <a:ea typeface="微软雅黑" panose="020B0503020204020204" pitchFamily="34" charset="-122"/>
              </a:rPr>
              <a:t> et al., AIP Advances, 2014</a:t>
            </a:r>
            <a:r>
              <a:rPr lang="zh-CN" altLang="en-US" sz="1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0625213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normAutofit fontScale="90000"/>
          </a:bodyPr>
          <a:lstStyle/>
          <a:p>
            <a:r>
              <a:rPr lang="en-US" altLang="zh-CN" dirty="0">
                <a:solidFill>
                  <a:schemeClr val="accent1"/>
                </a:solidFill>
                <a:latin typeface="微软雅黑" panose="020B0503020204020204" pitchFamily="34" charset="-122"/>
                <a:ea typeface="微软雅黑" panose="020B0503020204020204" pitchFamily="34" charset="-122"/>
              </a:rPr>
              <a:t>Integrated light-sheet imaging and flow-based enquiry (</a:t>
            </a:r>
            <a:r>
              <a:rPr lang="en-US" altLang="zh-CN" dirty="0" err="1">
                <a:solidFill>
                  <a:schemeClr val="accent1"/>
                </a:solidFill>
                <a:latin typeface="微软雅黑" panose="020B0503020204020204" pitchFamily="34" charset="-122"/>
                <a:ea typeface="微软雅黑" panose="020B0503020204020204" pitchFamily="34" charset="-122"/>
              </a:rPr>
              <a:t>iLIFE</a:t>
            </a:r>
            <a:r>
              <a:rPr lang="en-US" altLang="zh-CN" dirty="0">
                <a:solidFill>
                  <a:schemeClr val="accent1"/>
                </a:solidFill>
                <a:latin typeface="微软雅黑" panose="020B0503020204020204" pitchFamily="34" charset="-122"/>
                <a:ea typeface="微软雅黑" panose="020B0503020204020204" pitchFamily="34" charset="-122"/>
              </a:rPr>
              <a:t>) system</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1A1F7453-FE91-4E8A-9F92-4867E791FFAB}"/>
              </a:ext>
            </a:extLst>
          </p:cNvPr>
          <p:cNvSpPr txBox="1"/>
          <p:nvPr/>
        </p:nvSpPr>
        <p:spPr>
          <a:xfrm>
            <a:off x="8742947" y="2334126"/>
            <a:ext cx="184731" cy="369332"/>
          </a:xfrm>
          <a:prstGeom prst="rect">
            <a:avLst/>
          </a:prstGeom>
          <a:noFill/>
        </p:spPr>
        <p:txBody>
          <a:bodyPr wrap="none" rtlCol="0">
            <a:spAutoFit/>
          </a:bodyPr>
          <a:lstStyle/>
          <a:p>
            <a:pPr algn="l"/>
            <a:endParaRPr lang="zh-CN" altLang="en-US"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50D43BA5-05C0-452F-B50D-10A18B9DDF8C}"/>
              </a:ext>
            </a:extLst>
          </p:cNvPr>
          <p:cNvPicPr>
            <a:picLocks noChangeAspect="1"/>
          </p:cNvPicPr>
          <p:nvPr/>
        </p:nvPicPr>
        <p:blipFill>
          <a:blip r:embed="rId2"/>
          <a:stretch>
            <a:fillRect/>
          </a:stretch>
        </p:blipFill>
        <p:spPr>
          <a:xfrm>
            <a:off x="446946" y="1876928"/>
            <a:ext cx="7656550" cy="4018546"/>
          </a:xfrm>
          <a:prstGeom prst="rect">
            <a:avLst/>
          </a:prstGeom>
        </p:spPr>
      </p:pic>
      <p:sp>
        <p:nvSpPr>
          <p:cNvPr id="6" name="文本框 5">
            <a:extLst>
              <a:ext uri="{FF2B5EF4-FFF2-40B4-BE49-F238E27FC236}">
                <a16:creationId xmlns:a16="http://schemas.microsoft.com/office/drawing/2014/main" id="{679EEB2B-FA56-452E-910F-8D18C72EBD2E}"/>
              </a:ext>
            </a:extLst>
          </p:cNvPr>
          <p:cNvSpPr txBox="1"/>
          <p:nvPr/>
        </p:nvSpPr>
        <p:spPr>
          <a:xfrm>
            <a:off x="3605807" y="5937111"/>
            <a:ext cx="1338828" cy="369332"/>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装置示意图</a:t>
            </a:r>
          </a:p>
        </p:txBody>
      </p:sp>
      <p:sp>
        <p:nvSpPr>
          <p:cNvPr id="10" name="文本框 9">
            <a:extLst>
              <a:ext uri="{FF2B5EF4-FFF2-40B4-BE49-F238E27FC236}">
                <a16:creationId xmlns:a16="http://schemas.microsoft.com/office/drawing/2014/main" id="{E4A24263-C392-4481-9020-96B8606F7D1B}"/>
              </a:ext>
            </a:extLst>
          </p:cNvPr>
          <p:cNvSpPr txBox="1"/>
          <p:nvPr/>
        </p:nvSpPr>
        <p:spPr>
          <a:xfrm>
            <a:off x="8351062" y="2828835"/>
            <a:ext cx="3674931" cy="2031325"/>
          </a:xfrm>
          <a:prstGeom prst="rect">
            <a:avLst/>
          </a:prstGeom>
          <a:noFill/>
        </p:spPr>
        <p:txBody>
          <a:bodyPr wrap="square" rtlCol="0">
            <a:spAutoFit/>
          </a:bodyPr>
          <a:lstStyle/>
          <a:p>
            <a:pPr algn="l"/>
            <a:r>
              <a:rPr lang="zh-CN" altLang="en-US" dirty="0">
                <a:latin typeface="微软雅黑" panose="020B0503020204020204" pitchFamily="34" charset="-122"/>
                <a:ea typeface="微软雅黑" panose="020B0503020204020204" pitchFamily="34" charset="-122"/>
              </a:rPr>
              <a:t>该装置结合了微流体芯片与光片荧光显微镜。该装置分为三部分：照明光路、探测光路以及微流样品平台。</a:t>
            </a:r>
            <a:endParaRPr lang="en-US" altLang="zh-CN" dirty="0">
              <a:latin typeface="微软雅黑" panose="020B0503020204020204" pitchFamily="34" charset="-122"/>
              <a:ea typeface="微软雅黑" panose="020B0503020204020204" pitchFamily="34" charset="-122"/>
            </a:endParaRPr>
          </a:p>
          <a:p>
            <a:pPr algn="l"/>
            <a:endParaRPr lang="en-US" altLang="zh-CN" dirty="0">
              <a:latin typeface="微软雅黑" panose="020B0503020204020204" pitchFamily="34" charset="-122"/>
              <a:ea typeface="微软雅黑" panose="020B0503020204020204" pitchFamily="34" charset="-122"/>
            </a:endParaRPr>
          </a:p>
          <a:p>
            <a:pPr algn="l"/>
            <a:r>
              <a:rPr lang="zh-CN" altLang="en-US" dirty="0">
                <a:latin typeface="微软雅黑" panose="020B0503020204020204" pitchFamily="34" charset="-122"/>
                <a:ea typeface="微软雅黑" panose="020B0503020204020204" pitchFamily="34" charset="-122"/>
              </a:rPr>
              <a:t>照明物镜与探测物镜正交，同时均与样品平面成</a:t>
            </a:r>
            <a:r>
              <a:rPr lang="en-US" altLang="zh-CN" dirty="0">
                <a:latin typeface="微软雅黑" panose="020B0503020204020204" pitchFamily="34" charset="-122"/>
                <a:ea typeface="微软雅黑" panose="020B0503020204020204" pitchFamily="34" charset="-122"/>
              </a:rPr>
              <a:t>45</a:t>
            </a:r>
            <a:r>
              <a:rPr lang="zh-CN" altLang="en-US" dirty="0">
                <a:latin typeface="微软雅黑" panose="020B0503020204020204" pitchFamily="34" charset="-122"/>
                <a:ea typeface="微软雅黑" panose="020B0503020204020204" pitchFamily="34" charset="-122"/>
              </a:rPr>
              <a:t>度角。</a:t>
            </a:r>
          </a:p>
        </p:txBody>
      </p:sp>
      <p:sp>
        <p:nvSpPr>
          <p:cNvPr id="11" name="文本框 10">
            <a:extLst>
              <a:ext uri="{FF2B5EF4-FFF2-40B4-BE49-F238E27FC236}">
                <a16:creationId xmlns:a16="http://schemas.microsoft.com/office/drawing/2014/main" id="{0B667DC5-EE87-43F8-B7C6-527BF8540502}"/>
              </a:ext>
            </a:extLst>
          </p:cNvPr>
          <p:cNvSpPr txBox="1"/>
          <p:nvPr/>
        </p:nvSpPr>
        <p:spPr>
          <a:xfrm>
            <a:off x="2502569" y="6306443"/>
            <a:ext cx="3706464"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err="1">
                <a:latin typeface="微软雅黑" panose="020B0503020204020204" pitchFamily="34" charset="-122"/>
                <a:ea typeface="微软雅黑" panose="020B0503020204020204" pitchFamily="34" charset="-122"/>
              </a:rPr>
              <a:t>Chelur</a:t>
            </a:r>
            <a:r>
              <a:rPr lang="en-US" altLang="zh-CN" sz="1200" dirty="0">
                <a:latin typeface="微软雅黑" panose="020B0503020204020204" pitchFamily="34" charset="-122"/>
                <a:ea typeface="微软雅黑" panose="020B0503020204020204" pitchFamily="34" charset="-122"/>
              </a:rPr>
              <a:t> K. Rasmi et al., Applied Physics, 2017</a:t>
            </a:r>
            <a:r>
              <a:rPr lang="zh-CN" altLang="en-US" sz="1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197087347"/>
      </p:ext>
    </p:extLst>
  </p:cSld>
  <p:clrMapOvr>
    <a:masterClrMapping/>
  </p:clrMapOvr>
</p:sld>
</file>

<file path=ppt/theme/theme1.xml><?xml version="1.0" encoding="utf-8"?>
<a:theme xmlns:a="http://schemas.openxmlformats.org/drawingml/2006/main" name="丝状">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txDef>
      <a:spPr>
        <a:noFill/>
      </a:spPr>
      <a:bodyPr wrap="none" rtlCol="0">
        <a:spAutoFit/>
      </a:bodyPr>
      <a:lstStyle>
        <a:defPPr algn="l">
          <a:defRPr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11415</TotalTime>
  <Words>1115</Words>
  <Application>Microsoft Office PowerPoint</Application>
  <PresentationFormat>宽屏</PresentationFormat>
  <Paragraphs>130</Paragraphs>
  <Slides>24</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24</vt:i4>
      </vt:variant>
    </vt:vector>
  </HeadingPairs>
  <TitlesOfParts>
    <vt:vector size="30" baseType="lpstr">
      <vt:lpstr>微软雅黑</vt:lpstr>
      <vt:lpstr>Arial</vt:lpstr>
      <vt:lpstr>Cambria Math</vt:lpstr>
      <vt:lpstr>Century Gothic</vt:lpstr>
      <vt:lpstr>Wingdings 3</vt:lpstr>
      <vt:lpstr>丝状</vt:lpstr>
      <vt:lpstr>光片荧光显微镜结合微流体系统 </vt:lpstr>
      <vt:lpstr>二维荧光成像流式细胞仪</vt:lpstr>
      <vt:lpstr>关键参数</vt:lpstr>
      <vt:lpstr>结果图</vt:lpstr>
      <vt:lpstr>结果图</vt:lpstr>
      <vt:lpstr>二维荧光成像流式细胞仪</vt:lpstr>
      <vt:lpstr>关键参数</vt:lpstr>
      <vt:lpstr>结果图</vt:lpstr>
      <vt:lpstr>Integrated light-sheet imaging and flow-based enquiry (iLIFE) system</vt:lpstr>
      <vt:lpstr>关键参数</vt:lpstr>
      <vt:lpstr>结果图</vt:lpstr>
      <vt:lpstr>流动速度对于成像质量的影响</vt:lpstr>
      <vt:lpstr>OpenSpinMicroscopy platform</vt:lpstr>
      <vt:lpstr>OpenSpinMicroscopy platform</vt:lpstr>
      <vt:lpstr>OpenSpinMicroscopy Micromanager </vt:lpstr>
      <vt:lpstr>关键参数</vt:lpstr>
      <vt:lpstr>结果图</vt:lpstr>
      <vt:lpstr>结果图</vt:lpstr>
      <vt:lpstr>SPIM on a chip</vt:lpstr>
      <vt:lpstr>SPIM on a chip</vt:lpstr>
      <vt:lpstr>关键参数</vt:lpstr>
      <vt:lpstr>On-chip light sheet illumination</vt:lpstr>
      <vt:lpstr>关键参数</vt:lpstr>
      <vt:lpstr>效果图</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畅星兆</dc:creator>
  <cp:lastModifiedBy>admin</cp:lastModifiedBy>
  <cp:revision>375</cp:revision>
  <dcterms:created xsi:type="dcterms:W3CDTF">2017-11-29T21:12:55Z</dcterms:created>
  <dcterms:modified xsi:type="dcterms:W3CDTF">2019-03-28T09:19:24Z</dcterms:modified>
</cp:coreProperties>
</file>